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handoutMasterIdLst>
    <p:handoutMasterId r:id="rId21"/>
  </p:handoutMasterIdLst>
  <p:sldIdLst>
    <p:sldId id="272" r:id="rId3"/>
    <p:sldId id="271" r:id="rId4"/>
    <p:sldId id="273" r:id="rId5"/>
    <p:sldId id="274" r:id="rId6"/>
    <p:sldId id="257" r:id="rId7"/>
    <p:sldId id="258" r:id="rId8"/>
    <p:sldId id="261" r:id="rId9"/>
    <p:sldId id="275" r:id="rId10"/>
    <p:sldId id="270" r:id="rId11"/>
    <p:sldId id="269" r:id="rId12"/>
    <p:sldId id="268" r:id="rId13"/>
    <p:sldId id="262" r:id="rId14"/>
    <p:sldId id="263" r:id="rId15"/>
    <p:sldId id="264" r:id="rId16"/>
    <p:sldId id="267" r:id="rId17"/>
    <p:sldId id="265" r:id="rId18"/>
    <p:sldId id="266" r:id="rId19"/>
    <p:sldId id="259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/>
  </p:normalViewPr>
  <p:slideViewPr>
    <p:cSldViewPr>
      <p:cViewPr varScale="1">
        <p:scale>
          <a:sx n="86" d="100"/>
          <a:sy n="86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B3277-078D-4E98-9B53-87AB1AECD45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39F8-4E60-46CF-A30F-6A4C4F60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F32934-ADF8-4315-80D8-BDF7ABA245C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66F213A-F415-49B8-B50F-65A105723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7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WovFZ_MDW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HiPoT_AjZ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hnqkXWSR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(Gothic) </a:t>
            </a:r>
            <a:r>
              <a:rPr lang="en-US" dirty="0" smtClean="0"/>
              <a:t>Romanticism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Lopez/Oakley</a:t>
            </a:r>
          </a:p>
          <a:p>
            <a:r>
              <a:rPr lang="en-US" dirty="0" smtClean="0"/>
              <a:t>English 5-6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HAPPENING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_WovFZ_MDW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524000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JHiPoT_AjZ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6764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Gothic Setting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Importance of Setting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Atmosphere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of </a:t>
            </a:r>
            <a:r>
              <a:rPr lang="en-US" b="1" u="sng" dirty="0">
                <a:solidFill>
                  <a:srgbClr val="FFFF00"/>
                </a:solidFill>
                <a:latin typeface="+mj-lt"/>
              </a:rPr>
              <a:t>horror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b="1" u="sng" dirty="0">
                <a:solidFill>
                  <a:srgbClr val="FFFF00"/>
                </a:solidFill>
                <a:latin typeface="+mj-lt"/>
              </a:rPr>
              <a:t>dread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b="1" u="sng" dirty="0" smtClean="0">
                <a:solidFill>
                  <a:srgbClr val="FFFF00"/>
                </a:solidFill>
                <a:latin typeface="+mj-lt"/>
              </a:rPr>
              <a:t>Deterioration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of the world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decaying, ruined scenery implies that at one time there was a thriving world. 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Place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and time that invites </a:t>
            </a:r>
            <a:r>
              <a:rPr lang="en-US" b="1" u="sng" dirty="0">
                <a:solidFill>
                  <a:srgbClr val="FFFF00"/>
                </a:solidFill>
                <a:latin typeface="+mj-lt"/>
              </a:rPr>
              <a:t>curiosity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b="1" u="sng" dirty="0" smtClean="0">
                <a:solidFill>
                  <a:srgbClr val="FFFF00"/>
                </a:solidFill>
                <a:latin typeface="+mj-lt"/>
              </a:rPr>
              <a:t>uncertainty</a:t>
            </a:r>
            <a:endParaRPr lang="en-US" dirty="0">
              <a:solidFill>
                <a:srgbClr val="FFFF00"/>
              </a:solidFill>
              <a:latin typeface="+mj-lt"/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"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It was a Dark and Stormy night“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An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old barn with squeaky hinges on the door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small town with a spooky past.</a:t>
            </a:r>
          </a:p>
        </p:txBody>
      </p:sp>
    </p:spTree>
    <p:extLst>
      <p:ext uri="{BB962C8B-B14F-4D97-AF65-F5344CB8AC3E}">
        <p14:creationId xmlns:p14="http://schemas.microsoft.com/office/powerpoint/2010/main" val="16496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Details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of suspenseful literature will focus on the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details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as:</a:t>
            </a:r>
          </a:p>
          <a:p>
            <a:pPr marL="0" indent="0" algn="ctr">
              <a:buNone/>
            </a:pPr>
            <a:r>
              <a:rPr lang="en-US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knock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turn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</a:t>
            </a:r>
            <a:r>
              <a:rPr lang="en-US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</a:p>
          <a:p>
            <a:pPr marL="0" indent="0" algn="ctr">
              <a:buNone/>
            </a:pP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shadow 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in the </a:t>
            </a:r>
            <a:r>
              <a:rPr lang="en-US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corner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8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914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of Gothic Literature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100" b="1" u="sng" dirty="0">
                <a:solidFill>
                  <a:srgbClr val="FFFF00"/>
                </a:solidFill>
              </a:rPr>
              <a:t>Action occurs </a:t>
            </a:r>
            <a:r>
              <a:rPr lang="en-US" altLang="en-US" sz="3100" b="1" u="sng" dirty="0" smtClean="0">
                <a:solidFill>
                  <a:srgbClr val="FFFF00"/>
                </a:solidFill>
              </a:rPr>
              <a:t>or takes place </a:t>
            </a:r>
            <a:r>
              <a:rPr lang="en-US" altLang="en-US" sz="3100" b="1" u="sng" dirty="0">
                <a:solidFill>
                  <a:srgbClr val="FFFF00"/>
                </a:solidFill>
              </a:rPr>
              <a:t>at </a:t>
            </a:r>
            <a:r>
              <a:rPr lang="en-US" altLang="en-US" sz="3100" b="1" u="sng" dirty="0" smtClean="0">
                <a:solidFill>
                  <a:srgbClr val="FFFF00"/>
                </a:solidFill>
              </a:rPr>
              <a:t>night </a:t>
            </a:r>
            <a:r>
              <a:rPr lang="en-US" altLang="en-US" sz="3100" b="1" dirty="0" smtClean="0">
                <a:solidFill>
                  <a:srgbClr val="FFFF00"/>
                </a:solidFill>
              </a:rPr>
              <a:t>-</a:t>
            </a:r>
            <a:r>
              <a:rPr lang="en-US" altLang="en-US" sz="3100" b="1" dirty="0" smtClean="0">
                <a:solidFill>
                  <a:schemeClr val="accent5"/>
                </a:solidFill>
              </a:rPr>
              <a:t> </a:t>
            </a:r>
            <a:r>
              <a:rPr lang="en-US" altLang="en-US" sz="3100" dirty="0">
                <a:solidFill>
                  <a:schemeClr val="bg1"/>
                </a:solidFill>
              </a:rPr>
              <a:t>or at least in a claustrophobic, sunless environment. </a:t>
            </a:r>
          </a:p>
          <a:p>
            <a:pPr algn="ctr">
              <a:lnSpc>
                <a:spcPct val="90000"/>
              </a:lnSpc>
            </a:pPr>
            <a:r>
              <a:rPr lang="en-US" altLang="en-US" sz="3100" b="1" u="sng" dirty="0" smtClean="0">
                <a:solidFill>
                  <a:srgbClr val="FFFF00"/>
                </a:solidFill>
              </a:rPr>
              <a:t>Ascent</a:t>
            </a:r>
            <a:r>
              <a:rPr lang="en-US" altLang="en-US" sz="3100" b="1" dirty="0" smtClean="0">
                <a:solidFill>
                  <a:srgbClr val="FFFF00"/>
                </a:solidFill>
              </a:rPr>
              <a:t> -</a:t>
            </a:r>
            <a:r>
              <a:rPr lang="en-US" altLang="en-US" sz="3100" b="1" dirty="0" smtClean="0">
                <a:solidFill>
                  <a:schemeClr val="accent5"/>
                </a:solidFill>
              </a:rPr>
              <a:t> </a:t>
            </a:r>
            <a:r>
              <a:rPr lang="en-US" altLang="en-US" sz="3100" dirty="0" smtClean="0">
                <a:solidFill>
                  <a:schemeClr val="bg1"/>
                </a:solidFill>
              </a:rPr>
              <a:t>up </a:t>
            </a:r>
            <a:r>
              <a:rPr lang="en-US" altLang="en-US" sz="3100" dirty="0">
                <a:solidFill>
                  <a:schemeClr val="bg1"/>
                </a:solidFill>
              </a:rPr>
              <a:t>a mountain high or </a:t>
            </a:r>
            <a:r>
              <a:rPr lang="en-US" altLang="en-US" sz="3100" dirty="0" smtClean="0">
                <a:solidFill>
                  <a:schemeClr val="bg1"/>
                </a:solidFill>
              </a:rPr>
              <a:t>staircase</a:t>
            </a:r>
            <a:endParaRPr lang="en-US" altLang="en-US" sz="31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en-US" sz="3100" b="1" u="sng" dirty="0" smtClean="0">
                <a:solidFill>
                  <a:srgbClr val="FFFF00"/>
                </a:solidFill>
              </a:rPr>
              <a:t>Descent</a:t>
            </a:r>
            <a:r>
              <a:rPr lang="en-US" altLang="en-US" sz="3100" b="1" dirty="0" smtClean="0">
                <a:solidFill>
                  <a:srgbClr val="FFFF00"/>
                </a:solidFill>
              </a:rPr>
              <a:t> - </a:t>
            </a:r>
            <a:r>
              <a:rPr lang="en-US" altLang="en-US" sz="3100" dirty="0" smtClean="0">
                <a:solidFill>
                  <a:schemeClr val="bg1"/>
                </a:solidFill>
              </a:rPr>
              <a:t>into </a:t>
            </a:r>
            <a:r>
              <a:rPr lang="en-US" altLang="en-US" sz="3100" dirty="0">
                <a:solidFill>
                  <a:schemeClr val="bg1"/>
                </a:solidFill>
              </a:rPr>
              <a:t>a dungeon, cave, underground chambers or labyrinth) or falling off a precipice; secret passage; hidden doors; </a:t>
            </a:r>
          </a:p>
          <a:p>
            <a:pPr algn="ctr">
              <a:lnSpc>
                <a:spcPct val="90000"/>
              </a:lnSpc>
            </a:pPr>
            <a:r>
              <a:rPr lang="en-US" altLang="en-US" sz="3100" b="1" u="sng" dirty="0" smtClean="0">
                <a:solidFill>
                  <a:srgbClr val="FFFF00"/>
                </a:solidFill>
              </a:rPr>
              <a:t>The Pursued Maiden  (Abduction) </a:t>
            </a:r>
            <a:r>
              <a:rPr lang="en-US" altLang="en-US" sz="3100" b="1" dirty="0" smtClean="0">
                <a:solidFill>
                  <a:srgbClr val="FFFF00"/>
                </a:solidFill>
              </a:rPr>
              <a:t>- </a:t>
            </a:r>
            <a:r>
              <a:rPr lang="en-US" altLang="en-US" sz="3100" dirty="0" smtClean="0">
                <a:solidFill>
                  <a:schemeClr val="bg1"/>
                </a:solidFill>
              </a:rPr>
              <a:t>Physical Decay, Skulls, Cemeteries, And Other Images Of Death; Ghosts; Revenge; Family Curse; Blood And Gore; Torture; The </a:t>
            </a:r>
            <a:r>
              <a:rPr lang="en-US" altLang="en-US" sz="3100" i="1" dirty="0" smtClean="0">
                <a:solidFill>
                  <a:schemeClr val="bg1"/>
                </a:solidFill>
              </a:rPr>
              <a:t>Doppelganger</a:t>
            </a:r>
            <a:r>
              <a:rPr lang="en-US" altLang="en-US" sz="3100" dirty="0" smtClean="0">
                <a:solidFill>
                  <a:schemeClr val="bg1"/>
                </a:solidFill>
              </a:rPr>
              <a:t> (Evil Twin Or Double); Demonic Possession; Masking/Shape-changing; Black Magic; Madness; Incest.</a:t>
            </a: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pressure="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7" y="975744"/>
            <a:ext cx="7765321" cy="512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FF0000"/>
                </a:solidFill>
                <a:effectLst>
                  <a:glow rad="660400">
                    <a:schemeClr val="tx1">
                      <a:alpha val="60000"/>
                    </a:schemeClr>
                  </a:glow>
                </a:effectLst>
                <a:latin typeface="Chiller" panose="04020404031007020602" pitchFamily="82" charset="0"/>
              </a:rPr>
              <a:t>The </a:t>
            </a:r>
            <a:r>
              <a:rPr lang="en-US" sz="8800" b="1" dirty="0" smtClean="0">
                <a:solidFill>
                  <a:srgbClr val="FF0000"/>
                </a:solidFill>
                <a:effectLst>
                  <a:glow rad="660400">
                    <a:schemeClr val="tx1">
                      <a:alpha val="60000"/>
                    </a:schemeClr>
                  </a:glow>
                </a:effectLst>
                <a:latin typeface="Chiller" panose="04020404031007020602" pitchFamily="82" charset="0"/>
              </a:rPr>
              <a:t>Grotesque</a:t>
            </a:r>
            <a:endParaRPr lang="en-US" sz="6600" b="1" dirty="0">
              <a:solidFill>
                <a:srgbClr val="FF0000"/>
              </a:solidFill>
              <a:effectLst>
                <a:glow rad="6604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371600"/>
            <a:ext cx="73914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smtClean="0">
                <a:latin typeface="+mj-lt"/>
              </a:rPr>
              <a:t>A </a:t>
            </a:r>
            <a:r>
              <a:rPr lang="en-US" sz="3100" dirty="0">
                <a:latin typeface="+mj-lt"/>
              </a:rPr>
              <a:t>mix of two separate modes, such as </a:t>
            </a:r>
            <a:r>
              <a:rPr lang="en-US" sz="3100" b="1" u="sng" dirty="0">
                <a:solidFill>
                  <a:srgbClr val="FF0000"/>
                </a:solidFill>
                <a:latin typeface="+mj-lt"/>
              </a:rPr>
              <a:t>comedy and tragedy</a:t>
            </a:r>
            <a:r>
              <a:rPr lang="en-US" sz="3100" dirty="0">
                <a:latin typeface="+mj-lt"/>
              </a:rPr>
              <a:t>, creating a disturbing fiction, in which comic circumstances often preclude horrific tragedy and vice-versa</a:t>
            </a:r>
            <a:r>
              <a:rPr lang="en-US" sz="3100" dirty="0" smtClean="0">
                <a:latin typeface="+mj-lt"/>
              </a:rPr>
              <a:t>.</a:t>
            </a:r>
          </a:p>
          <a:p>
            <a:r>
              <a:rPr lang="en-US" sz="3100" dirty="0">
                <a:latin typeface="+mj-lt"/>
              </a:rPr>
              <a:t>Primarily concerned about the </a:t>
            </a:r>
            <a:r>
              <a:rPr lang="en-US" sz="3100" b="1" u="sng" dirty="0">
                <a:solidFill>
                  <a:srgbClr val="FF0000"/>
                </a:solidFill>
                <a:latin typeface="+mj-lt"/>
              </a:rPr>
              <a:t>distortion and transgression of boundaries</a:t>
            </a:r>
            <a:r>
              <a:rPr lang="en-US" sz="31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100" dirty="0">
                <a:latin typeface="+mj-lt"/>
              </a:rPr>
              <a:t>be they physical boundaries between two objects, or psychological boundaries, or anything in-between</a:t>
            </a:r>
            <a:r>
              <a:rPr lang="en-US" sz="3100" dirty="0" smtClean="0">
                <a:latin typeface="+mj-lt"/>
              </a:rPr>
              <a:t>.</a:t>
            </a:r>
            <a:endParaRPr lang="en-US" sz="3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5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66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Grotesque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There are </a:t>
            </a:r>
            <a:r>
              <a:rPr lang="en-US" sz="3600" u="sng" dirty="0" smtClean="0">
                <a:solidFill>
                  <a:srgbClr val="FFFF00"/>
                </a:solidFill>
                <a:latin typeface="+mj-lt"/>
              </a:rPr>
              <a:t>TWO MAIN WAYS</a:t>
            </a: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to define something as Grotesque: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1. Fits in between the 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</a:rPr>
              <a:t>real</a:t>
            </a: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and the 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</a:rPr>
              <a:t>fantastic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(non-real)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2. Simultaneously fits somewhere between 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</a:rPr>
              <a:t>being funny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3600" b="1" u="sng" dirty="0" smtClean="0">
                <a:solidFill>
                  <a:srgbClr val="FFFF00"/>
                </a:solidFill>
                <a:latin typeface="+mj-lt"/>
              </a:rPr>
              <a:t>being frightening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bg1"/>
                </a:solidFill>
                <a:latin typeface="+mj-lt"/>
              </a:rPr>
              <a:t>(A bit more difficult to gauge, as what is funny to one person is frightening to another)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0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02" y="925697"/>
            <a:ext cx="7765321" cy="6764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Grotesque appears in all mediums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03" y="1143000"/>
            <a:ext cx="2442785" cy="3666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74" y="2971800"/>
            <a:ext cx="4143375" cy="3450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143000"/>
            <a:ext cx="3310759" cy="24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Edgar Allen Poe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2855167" cy="2743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52800" y="1219200"/>
            <a:ext cx="55626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1809-1849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Master of Gothic horror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Orphaned by age 3, taken in by wealthy John Allen, but kicked out by age 18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Excessive gambling, strange behavior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Married young cousin Virginia </a:t>
            </a:r>
            <a:r>
              <a:rPr lang="en-US" dirty="0" err="1" smtClean="0">
                <a:solidFill>
                  <a:schemeClr val="bg1"/>
                </a:solidFill>
              </a:rPr>
              <a:t>Clemm</a:t>
            </a:r>
            <a:r>
              <a:rPr lang="en-US" dirty="0" smtClean="0">
                <a:solidFill>
                  <a:schemeClr val="bg1"/>
                </a:solidFill>
              </a:rPr>
              <a:t> in 1836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She was 13 years old at the time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She died 11 years later, he died 2 years after at age 40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8520229" cy="120700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American Romanticism</a:t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sz="5400" dirty="0" smtClean="0">
                <a:solidFill>
                  <a:srgbClr val="C00000"/>
                </a:solidFill>
              </a:rPr>
              <a:t>1800-1860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5775"/>
            <a:ext cx="6019800" cy="5099825"/>
          </a:xfrm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 away from the corruption of civilization and the limits of rational thought and toward the integrity of nature and the freedom of the imagination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Began in Germany in the late 1700’s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 reaction against rationalism – which tried to reason away the problems of society</a:t>
            </a:r>
          </a:p>
          <a:p>
            <a:pPr lvl="2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People read before this was stories from or inspired by </a:t>
            </a: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</a:t>
            </a:r>
            <a:endParaRPr lang="en-US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american romantic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827093" cy="36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1" y="152400"/>
            <a:ext cx="8986101" cy="725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American society during romanticism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2488" y="855556"/>
            <a:ext cx="5949112" cy="4979953"/>
          </a:xfrm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city during the Industrial Boom: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permanent tenements, buildings might house four hundred families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streets were littered with horse droppings--even with the carcasses of deceased animals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so common place, in 1832, a cholera epidemic killed as many as 100 people per day in Manhattan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20,000 homeless children on the streets of New York, most of whom died before they were twenty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violence were a part of life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" y="1856135"/>
            <a:ext cx="2916394" cy="361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4367" y="5780687"/>
            <a:ext cx="8674833" cy="924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wanted to escape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harsh realities of life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0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9" y="103646"/>
            <a:ext cx="8862445" cy="65462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"Suspension of Disbelief</a:t>
            </a:r>
            <a:r>
              <a:rPr lang="en-US" sz="4400" dirty="0">
                <a:solidFill>
                  <a:srgbClr val="FF0000"/>
                </a:solidFill>
              </a:rPr>
              <a:t>“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91" y="828814"/>
            <a:ext cx="8965163" cy="3994609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Artists, Writers &amp; Philosophers rebelled - Wanted to deal with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Romantics wanted to find a higher truth, or meaning in life above the "dull realities" by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APPEALING TO THE IMAGINATION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uto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86" y="2808943"/>
            <a:ext cx="4746538" cy="265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72" y="3011738"/>
            <a:ext cx="41547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Create a world where ANYTHING IS POSSIBLE – also called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u="sng" dirty="0" smtClean="0">
                <a:solidFill>
                  <a:srgbClr val="C00000"/>
                </a:solidFill>
              </a:rPr>
              <a:t>“</a:t>
            </a:r>
            <a:r>
              <a:rPr lang="en-US" sz="2800" b="1" u="sng" dirty="0">
                <a:solidFill>
                  <a:srgbClr val="C00000"/>
                </a:solidFill>
              </a:rPr>
              <a:t>Romantic Escapism”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04" y="5664098"/>
            <a:ext cx="9032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Find exotic settings - sometimes a supernatural realm like </a:t>
            </a:r>
          </a:p>
          <a:p>
            <a:pPr algn="ctr"/>
            <a:r>
              <a:rPr lang="en-US" sz="2400" dirty="0"/>
              <a:t>Nirvana, Utopia, or Atlantis</a:t>
            </a:r>
          </a:p>
        </p:txBody>
      </p:sp>
    </p:spTree>
    <p:extLst>
      <p:ext uri="{BB962C8B-B14F-4D97-AF65-F5344CB8AC3E}">
        <p14:creationId xmlns:p14="http://schemas.microsoft.com/office/powerpoint/2010/main" val="9129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Romanticism/American Gothic</a:t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(1800-1855)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733800" cy="51054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Based on concept of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MACABRE</a:t>
            </a:r>
            <a:endParaRPr lang="en-US" sz="3600" b="1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Focuses on the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DARK SIDE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of the Imagination</a:t>
            </a:r>
          </a:p>
          <a:p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MACABRE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is 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literature that dwells on DEATH </a:t>
            </a:r>
          </a:p>
          <a:p>
            <a:pPr marL="0" indent="0" algn="ctr">
              <a:buNone/>
            </a:pPr>
            <a:endParaRPr lang="en-US" sz="28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038600" y="1447800"/>
            <a:ext cx="4876800" cy="4953000"/>
          </a:xfrm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Gothic literature </a:t>
            </a:r>
            <a:r>
              <a:rPr lang="en-US" sz="3200" b="1" dirty="0" smtClean="0">
                <a:solidFill>
                  <a:schemeClr val="bg1"/>
                </a:solidFill>
              </a:rPr>
              <a:t>(Macabre) all </a:t>
            </a:r>
            <a:r>
              <a:rPr lang="en-US" sz="3200" b="1" dirty="0" smtClean="0">
                <a:solidFill>
                  <a:schemeClr val="bg1"/>
                </a:solidFill>
              </a:rPr>
              <a:t>have elements of: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Supernatural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Darkness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Horror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Victimization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Torture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Murder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Death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Suicide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Ghosts/Demons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Gloomy Settings</a:t>
            </a:r>
          </a:p>
        </p:txBody>
      </p:sp>
    </p:spTree>
    <p:extLst>
      <p:ext uri="{BB962C8B-B14F-4D97-AF65-F5344CB8AC3E}">
        <p14:creationId xmlns:p14="http://schemas.microsoft.com/office/powerpoint/2010/main" val="2547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Artists of American Gothic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23218"/>
            <a:ext cx="4495800" cy="45259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Mary Shelley</a:t>
            </a:r>
            <a:endParaRPr lang="en-US" sz="4000" dirty="0" smtClean="0">
              <a:solidFill>
                <a:schemeClr val="bg1"/>
              </a:solidFill>
            </a:endParaRPr>
          </a:p>
          <a:p>
            <a:pPr lvl="1"/>
            <a:r>
              <a:rPr lang="en-US" sz="3600" i="1" dirty="0" err="1" smtClean="0">
                <a:solidFill>
                  <a:schemeClr val="bg1"/>
                </a:solidFill>
              </a:rPr>
              <a:t>Frankestein</a:t>
            </a:r>
            <a:endParaRPr lang="en-US" sz="3600" i="1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600" i="1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Washington Irving</a:t>
            </a:r>
          </a:p>
          <a:p>
            <a:pPr lvl="1"/>
            <a:r>
              <a:rPr lang="en-US" sz="3600" i="1" dirty="0" smtClean="0">
                <a:solidFill>
                  <a:schemeClr val="bg1"/>
                </a:solidFill>
              </a:rPr>
              <a:t>The Legend of Sleepy Hollow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81994"/>
            <a:ext cx="2419403" cy="31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rsem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22298" r="15502" b="14938"/>
          <a:stretch/>
        </p:blipFill>
        <p:spPr bwMode="auto">
          <a:xfrm>
            <a:off x="4661860" y="4011646"/>
            <a:ext cx="3806887" cy="23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(typical) characters in gothic literature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343400" cy="51054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characters include: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Tyrants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Villains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Bandits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Maniacs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Byronic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Maidens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Femmes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Fatales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5105400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Madwomen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Magicians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Vampires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Werewolves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Monsters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Revenants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Ghosts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Himself.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92D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Assignment</a:t>
            </a:r>
            <a:endParaRPr lang="en-US" sz="5400" b="1" dirty="0">
              <a:solidFill>
                <a:srgbClr val="92D05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0312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next (2) Two Movie Clips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down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3 examples 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Gothic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Romanticism within the clips (1 for each)</a:t>
            </a:r>
            <a:endParaRPr lang="en-US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each show the characteristics of the concept of MACABRE?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2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IhnqkXWSR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" y="1371600"/>
            <a:ext cx="8763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769</Words>
  <Application>Microsoft Office PowerPoint</Application>
  <PresentationFormat>On-screen Show (4:3)</PresentationFormat>
  <Paragraphs>115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Chiller</vt:lpstr>
      <vt:lpstr>Rockwell</vt:lpstr>
      <vt:lpstr>Rockwell Condensed</vt:lpstr>
      <vt:lpstr>Wingdings</vt:lpstr>
      <vt:lpstr>Office Theme</vt:lpstr>
      <vt:lpstr>Wood Type</vt:lpstr>
      <vt:lpstr>American (Gothic) Romanticism</vt:lpstr>
      <vt:lpstr>American Romanticism 1800-1860</vt:lpstr>
      <vt:lpstr>American society during romanticism</vt:lpstr>
      <vt:lpstr>"Suspension of Disbelief“</vt:lpstr>
      <vt:lpstr>Romanticism/American Gothic (1800-1855)</vt:lpstr>
      <vt:lpstr>Artists of American Gothic</vt:lpstr>
      <vt:lpstr>Stock (typical) characters in gothic literature</vt:lpstr>
      <vt:lpstr>Quick Assignment</vt:lpstr>
      <vt:lpstr>SIGNS</vt:lpstr>
      <vt:lpstr>THE HAPPENING</vt:lpstr>
      <vt:lpstr>SIGNS</vt:lpstr>
      <vt:lpstr>Gothic Setting</vt:lpstr>
      <vt:lpstr>Details</vt:lpstr>
      <vt:lpstr>Features of Gothic Literature</vt:lpstr>
      <vt:lpstr>The Grotesque</vt:lpstr>
      <vt:lpstr>The Grotesque</vt:lpstr>
      <vt:lpstr>The Grotesque appears in all mediums </vt:lpstr>
      <vt:lpstr>Edgar Allen Poe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Edgar Allen Poe</dc:title>
  <dc:creator>Lopez, Salvador</dc:creator>
  <cp:lastModifiedBy>Lopez, Salvador</cp:lastModifiedBy>
  <cp:revision>29</cp:revision>
  <cp:lastPrinted>2011-10-31T17:30:41Z</cp:lastPrinted>
  <dcterms:created xsi:type="dcterms:W3CDTF">2011-10-31T01:40:50Z</dcterms:created>
  <dcterms:modified xsi:type="dcterms:W3CDTF">2018-11-02T17:05:55Z</dcterms:modified>
</cp:coreProperties>
</file>