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23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058F-EF5F-4E1A-98D8-A683417B071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59BC1-33D6-40BA-B0D7-449CEB6CF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7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887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4013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7563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4763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1963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9163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16363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710960-A4CE-4291-B052-F8062406E942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819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0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6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5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12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0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3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5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5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0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8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6565BAC-F19A-404A-AFF1-F8157731D83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12DCC3E-6622-427F-A890-822488C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3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PARTS OF SPEECH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REVIEW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dirty="0" smtClean="0"/>
              <a:t>Lopez/Oakley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56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14501" y="408618"/>
            <a:ext cx="8340725" cy="1704975"/>
          </a:xfrm>
        </p:spPr>
        <p:txBody>
          <a:bodyPr/>
          <a:lstStyle/>
          <a:p>
            <a:pPr>
              <a:defRPr/>
            </a:pPr>
            <a:r>
              <a:rPr lang="en-US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Game time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954213" y="2165351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800" dirty="0">
                <a:solidFill>
                  <a:schemeClr val="tx1"/>
                </a:solidFill>
                <a:latin typeface="Rockwell" panose="02060603020205020403" pitchFamily="18" charset="0"/>
              </a:rPr>
              <a:t>Write down </a:t>
            </a:r>
            <a:r>
              <a:rPr lang="en-US" altLang="en-US" sz="4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which Part of Speech each of the underlined words in the sentences are.</a:t>
            </a:r>
            <a:endParaRPr lang="en-US" altLang="en-US" sz="48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25571" y="155275"/>
            <a:ext cx="11766429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dirty="0"/>
              <a:t>They </a:t>
            </a:r>
            <a:r>
              <a:rPr lang="en-US" altLang="en-US" sz="3200" b="1" u="sng" dirty="0">
                <a:solidFill>
                  <a:srgbClr val="FFFF00"/>
                </a:solidFill>
              </a:rPr>
              <a:t>attended</a:t>
            </a:r>
            <a:r>
              <a:rPr lang="en-US" altLang="en-US" sz="3200" dirty="0"/>
              <a:t> the concert last weekend. 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dirty="0"/>
              <a:t>Several cats ran into Rob’s </a:t>
            </a:r>
            <a:r>
              <a:rPr lang="en-US" altLang="en-US" sz="3200" b="1" u="sng" dirty="0">
                <a:solidFill>
                  <a:srgbClr val="FFFF00"/>
                </a:solidFill>
              </a:rPr>
              <a:t>garage</a:t>
            </a:r>
            <a:r>
              <a:rPr lang="en-US" altLang="en-US" sz="3200" dirty="0"/>
              <a:t>. 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dirty="0"/>
              <a:t>The truck driver delivered the packages </a:t>
            </a:r>
            <a:r>
              <a:rPr lang="en-US" altLang="en-US" sz="3200" b="1" u="sng" dirty="0">
                <a:solidFill>
                  <a:srgbClr val="FFFF00"/>
                </a:solidFill>
              </a:rPr>
              <a:t>quickly</a:t>
            </a:r>
            <a:r>
              <a:rPr lang="en-US" altLang="en-US" sz="3200" dirty="0"/>
              <a:t>. 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b="1" u="sng" dirty="0">
                <a:solidFill>
                  <a:srgbClr val="FFFF00"/>
                </a:solidFill>
              </a:rPr>
              <a:t>Fast</a:t>
            </a:r>
            <a:r>
              <a:rPr lang="en-US" altLang="en-US" sz="3200" dirty="0"/>
              <a:t> runners won all the awards at the track meet. 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dirty="0"/>
              <a:t>My friends and I </a:t>
            </a:r>
            <a:r>
              <a:rPr lang="en-US" altLang="en-US" sz="3200" b="1" u="sng" dirty="0">
                <a:solidFill>
                  <a:srgbClr val="FFFF00"/>
                </a:solidFill>
              </a:rPr>
              <a:t>walked</a:t>
            </a:r>
            <a:r>
              <a:rPr lang="en-US" altLang="en-US" sz="3200" dirty="0"/>
              <a:t> home after school. 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dirty="0"/>
              <a:t>I’ll arrive sometime </a:t>
            </a:r>
            <a:r>
              <a:rPr lang="en-US" altLang="en-US" sz="3200" b="1" u="sng" dirty="0">
                <a:solidFill>
                  <a:srgbClr val="FFFF00"/>
                </a:solidFill>
              </a:rPr>
              <a:t>between</a:t>
            </a:r>
            <a:r>
              <a:rPr lang="en-US" altLang="en-US" sz="3200" dirty="0"/>
              <a:t> 5pm and 6pm.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b="1" u="sng" dirty="0">
                <a:solidFill>
                  <a:srgbClr val="FFFF00"/>
                </a:solidFill>
              </a:rPr>
              <a:t>I</a:t>
            </a:r>
            <a:r>
              <a:rPr lang="en-US" altLang="en-US" sz="3200" dirty="0"/>
              <a:t> wanted a peanut butter and jelly sandwich for lunch yesterday. 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dirty="0"/>
              <a:t>She was </a:t>
            </a:r>
            <a:r>
              <a:rPr lang="en-US" altLang="en-US" sz="3200" b="1" u="sng" dirty="0">
                <a:solidFill>
                  <a:srgbClr val="FFFF00"/>
                </a:solidFill>
              </a:rPr>
              <a:t>counting</a:t>
            </a:r>
            <a:r>
              <a:rPr lang="en-US" altLang="en-US" sz="3200" dirty="0"/>
              <a:t> the ballots during social studies class. 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dirty="0"/>
              <a:t>Hey! That is my </a:t>
            </a:r>
            <a:r>
              <a:rPr lang="en-US" altLang="en-US" sz="3200" b="1" u="sng" dirty="0">
                <a:solidFill>
                  <a:srgbClr val="FFFF00"/>
                </a:solidFill>
              </a:rPr>
              <a:t>seat</a:t>
            </a:r>
            <a:r>
              <a:rPr lang="en-US" altLang="en-US" sz="3200" dirty="0"/>
              <a:t>. 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dirty="0"/>
              <a:t>Will </a:t>
            </a:r>
            <a:r>
              <a:rPr lang="en-US" altLang="en-US" sz="3200" b="1" u="sng" dirty="0">
                <a:solidFill>
                  <a:srgbClr val="FFFF00"/>
                </a:solidFill>
              </a:rPr>
              <a:t>they</a:t>
            </a:r>
            <a:r>
              <a:rPr lang="en-US" altLang="en-US" sz="3200" dirty="0"/>
              <a:t> finish the test on time? 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dirty="0"/>
              <a:t>The diagram was </a:t>
            </a:r>
            <a:r>
              <a:rPr lang="en-US" altLang="en-US" sz="3200" b="1" u="sng" dirty="0">
                <a:solidFill>
                  <a:srgbClr val="FFFF00"/>
                </a:solidFill>
              </a:rPr>
              <a:t>pretty</a:t>
            </a:r>
            <a:r>
              <a:rPr lang="en-US" altLang="en-US" sz="3200" dirty="0"/>
              <a:t> complicated for us. 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200" dirty="0"/>
              <a:t> Did you watch football </a:t>
            </a:r>
            <a:r>
              <a:rPr lang="en-US" altLang="en-US" sz="3200" b="1" u="sng" dirty="0">
                <a:solidFill>
                  <a:srgbClr val="FFFF00"/>
                </a:solidFill>
              </a:rPr>
              <a:t>on</a:t>
            </a:r>
            <a:r>
              <a:rPr lang="en-US" altLang="en-US" sz="3200" dirty="0"/>
              <a:t> TV last night?</a:t>
            </a:r>
          </a:p>
        </p:txBody>
      </p:sp>
    </p:spTree>
    <p:extLst>
      <p:ext uri="{BB962C8B-B14F-4D97-AF65-F5344CB8AC3E}">
        <p14:creationId xmlns:p14="http://schemas.microsoft.com/office/powerpoint/2010/main" val="25877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254491" y="166030"/>
            <a:ext cx="7924679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Attended</a:t>
            </a:r>
            <a:r>
              <a:rPr lang="en-US" altLang="en-US" sz="3600" b="1" dirty="0"/>
              <a:t> - 	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VERB</a:t>
            </a:r>
            <a:r>
              <a:rPr lang="en-US" altLang="en-US" sz="3600" dirty="0" smtClean="0"/>
              <a:t> </a:t>
            </a:r>
            <a:endParaRPr lang="en-US" altLang="en-US" sz="3600" dirty="0"/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Garage</a:t>
            </a:r>
            <a:r>
              <a:rPr lang="en-US" altLang="en-US" sz="3600" dirty="0"/>
              <a:t> - 	</a:t>
            </a:r>
            <a:r>
              <a:rPr lang="en-US" altLang="en-US" sz="3600" dirty="0" smtClean="0"/>
              <a:t>	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NOUN</a:t>
            </a:r>
            <a:endParaRPr lang="en-US" altLang="en-US" sz="3600" b="1" dirty="0">
              <a:solidFill>
                <a:srgbClr val="FFFF00"/>
              </a:solidFill>
            </a:endParaRP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Quickly</a:t>
            </a:r>
            <a:r>
              <a:rPr lang="en-US" altLang="en-US" sz="3600" dirty="0"/>
              <a:t> - 	</a:t>
            </a:r>
            <a:r>
              <a:rPr lang="en-US" altLang="en-US" sz="3600" dirty="0" smtClean="0"/>
              <a:t>	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ADVERB</a:t>
            </a:r>
            <a:endParaRPr lang="en-US" altLang="en-US" sz="3600" b="1" dirty="0">
              <a:solidFill>
                <a:srgbClr val="FFFF00"/>
              </a:solidFill>
            </a:endParaRP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Fast</a:t>
            </a:r>
            <a:r>
              <a:rPr lang="en-US" altLang="en-US" sz="3600" b="1" dirty="0"/>
              <a:t> - 		</a:t>
            </a:r>
            <a:r>
              <a:rPr lang="en-US" altLang="en-US" sz="3600" b="1" dirty="0" smtClean="0"/>
              <a:t>	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ADJECTIVE</a:t>
            </a:r>
            <a:r>
              <a:rPr lang="en-US" altLang="en-US" sz="3600" dirty="0" smtClean="0"/>
              <a:t> </a:t>
            </a:r>
            <a:endParaRPr lang="en-US" altLang="en-US" sz="3600" dirty="0"/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Walked</a:t>
            </a:r>
            <a:r>
              <a:rPr lang="en-US" altLang="en-US" sz="3600" dirty="0"/>
              <a:t> - 	</a:t>
            </a:r>
            <a:r>
              <a:rPr lang="en-US" altLang="en-US" sz="3600" dirty="0" smtClean="0"/>
              <a:t>	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VERB</a:t>
            </a:r>
            <a:endParaRPr lang="en-US" altLang="en-US" sz="3600" dirty="0">
              <a:solidFill>
                <a:srgbClr val="FFFF00"/>
              </a:solidFill>
            </a:endParaRP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Between</a:t>
            </a:r>
            <a:r>
              <a:rPr lang="en-US" altLang="en-US" sz="3600" dirty="0"/>
              <a:t> - </a:t>
            </a:r>
            <a:r>
              <a:rPr lang="en-US" altLang="en-US" sz="3600" dirty="0" smtClean="0"/>
              <a:t>		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PREPOSITION</a:t>
            </a:r>
            <a:endParaRPr lang="en-US" altLang="en-US" sz="3600" b="1" u="sng" dirty="0">
              <a:solidFill>
                <a:srgbClr val="FFFF00"/>
              </a:solidFill>
            </a:endParaRP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I</a:t>
            </a:r>
            <a:r>
              <a:rPr lang="en-US" altLang="en-US" sz="3600" b="1" dirty="0"/>
              <a:t> - 			</a:t>
            </a:r>
            <a:r>
              <a:rPr lang="en-US" altLang="en-US" sz="3600" b="1" dirty="0">
                <a:solidFill>
                  <a:srgbClr val="FFFF00"/>
                </a:solidFill>
              </a:rPr>
              <a:t>PRONOUN</a:t>
            </a:r>
            <a:r>
              <a:rPr lang="en-US" altLang="en-US" sz="3600" dirty="0"/>
              <a:t> </a:t>
            </a: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Counting</a:t>
            </a:r>
            <a:r>
              <a:rPr lang="en-US" altLang="en-US" sz="3600" dirty="0"/>
              <a:t> - </a:t>
            </a:r>
            <a:r>
              <a:rPr lang="en-US" altLang="en-US" sz="3600" dirty="0" smtClean="0"/>
              <a:t>	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VERB</a:t>
            </a:r>
            <a:endParaRPr lang="en-US" altLang="en-US" sz="3600" b="1" dirty="0">
              <a:solidFill>
                <a:srgbClr val="FFFF00"/>
              </a:solidFill>
            </a:endParaRP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Seat</a:t>
            </a:r>
            <a:r>
              <a:rPr lang="en-US" altLang="en-US" sz="3600" dirty="0"/>
              <a:t> - 		</a:t>
            </a:r>
            <a:r>
              <a:rPr lang="en-US" altLang="en-US" sz="3600" dirty="0" smtClean="0"/>
              <a:t>	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NOUN</a:t>
            </a:r>
            <a:endParaRPr lang="en-US" altLang="en-US" sz="3600" b="1" dirty="0">
              <a:solidFill>
                <a:srgbClr val="FFFF00"/>
              </a:solidFill>
            </a:endParaRP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They</a:t>
            </a:r>
            <a:r>
              <a:rPr lang="en-US" altLang="en-US" sz="3600" dirty="0"/>
              <a:t> - 		</a:t>
            </a:r>
            <a:r>
              <a:rPr lang="en-US" altLang="en-US" sz="3600" b="1" dirty="0">
                <a:solidFill>
                  <a:srgbClr val="FFFF00"/>
                </a:solidFill>
              </a:rPr>
              <a:t>PRONOUN</a:t>
            </a:r>
            <a:endParaRPr lang="en-US" altLang="en-US" sz="3600" dirty="0">
              <a:solidFill>
                <a:srgbClr val="FFFF00"/>
              </a:solidFill>
            </a:endParaRP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Pretty</a:t>
            </a:r>
            <a:r>
              <a:rPr lang="en-US" altLang="en-US" sz="3600" dirty="0"/>
              <a:t> – 	</a:t>
            </a:r>
            <a:r>
              <a:rPr lang="en-US" altLang="en-US" sz="3600" dirty="0" smtClean="0"/>
              <a:t>	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ADVERB</a:t>
            </a:r>
            <a:endParaRPr lang="en-US" altLang="en-US" sz="3600" b="1" dirty="0">
              <a:solidFill>
                <a:srgbClr val="FFFF00"/>
              </a:solidFill>
            </a:endParaRPr>
          </a:p>
          <a:p>
            <a:pPr eaLnBrk="1" hangingPunct="1">
              <a:buClr>
                <a:srgbClr val="FFC000"/>
              </a:buClr>
              <a:buFontTx/>
              <a:buAutoNum type="arabicPeriod"/>
            </a:pPr>
            <a:r>
              <a:rPr lang="en-US" altLang="en-US" sz="3600" b="1" u="sng" dirty="0"/>
              <a:t>On</a:t>
            </a:r>
            <a:r>
              <a:rPr lang="en-US" altLang="en-US" sz="3600" b="1" dirty="0"/>
              <a:t> - </a:t>
            </a:r>
            <a:r>
              <a:rPr lang="en-US" altLang="en-US" sz="3600" b="1" dirty="0" smtClean="0"/>
              <a:t>			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PREPOSITION</a:t>
            </a:r>
            <a:endParaRPr lang="en-US" altLang="en-US" sz="36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9" y="188315"/>
            <a:ext cx="11847174" cy="84685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WARM-UP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8048" y="1223311"/>
            <a:ext cx="7602977" cy="5488039"/>
          </a:xfrm>
        </p:spPr>
        <p:txBody>
          <a:bodyPr>
            <a:normAutofit fontScale="92500"/>
          </a:bodyPr>
          <a:lstStyle/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A word that expresses action or state of being.</a:t>
            </a: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 </a:t>
            </a:r>
            <a:r>
              <a:rPr lang="en-US" altLang="en-US" sz="2800" dirty="0">
                <a:ea typeface="ＭＳ Ｐゴシック" panose="020B0600070205080204" pitchFamily="34" charset="-128"/>
              </a:rPr>
              <a:t>word that describes a verb, an adjective, or an adverb (Hint: Often ends in –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ly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)</a:t>
            </a: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A word used in place of a noun.</a:t>
            </a: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A word that describes a noun or a pronoun.</a:t>
            </a: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sz="2800" dirty="0" smtClean="0"/>
              <a:t>A word that shows </a:t>
            </a:r>
            <a:r>
              <a:rPr lang="en-US" sz="2800" dirty="0"/>
              <a:t>direction, location, or time, or </a:t>
            </a:r>
            <a:r>
              <a:rPr lang="en-US" sz="2800" dirty="0" smtClean="0"/>
              <a:t>introduces </a:t>
            </a:r>
            <a:r>
              <a:rPr lang="en-US" sz="2800" dirty="0"/>
              <a:t>an object. They are usually followed by an </a:t>
            </a:r>
            <a:r>
              <a:rPr lang="en-US" sz="2800" dirty="0" smtClean="0"/>
              <a:t>object</a:t>
            </a: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 </a:t>
            </a:r>
            <a:r>
              <a:rPr lang="en-US" altLang="en-US" sz="2800" dirty="0">
                <a:ea typeface="ＭＳ Ｐゴシック" panose="020B0600070205080204" pitchFamily="34" charset="-128"/>
              </a:rPr>
              <a:t>word that names a person, place, a thing, or an idea.</a:t>
            </a: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126083" y="1723644"/>
            <a:ext cx="3899140" cy="310198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AutoNum type="alphaUcPeriod"/>
            </a:pPr>
            <a:r>
              <a:rPr lang="en-US" altLang="en-US" sz="4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 Noun</a:t>
            </a:r>
            <a:endParaRPr lang="en-US" altLang="en-US" sz="40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AutoNum type="alphaUcPeriod"/>
            </a:pPr>
            <a:r>
              <a:rPr lang="en-US" altLang="en-US" sz="4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 Pronoun</a:t>
            </a:r>
            <a:endParaRPr lang="en-US" altLang="en-US" sz="40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AutoNum type="alphaUcPeriod"/>
            </a:pPr>
            <a:r>
              <a:rPr lang="en-US" altLang="en-US" sz="4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 Verb</a:t>
            </a:r>
            <a:endParaRPr lang="en-US" altLang="en-US" sz="40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AutoNum type="alphaUcPeriod"/>
            </a:pPr>
            <a:r>
              <a:rPr lang="en-US" altLang="en-US" sz="4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 Adjective</a:t>
            </a:r>
            <a:endParaRPr lang="en-US" altLang="en-US" sz="40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AutoNum type="alphaUcPeriod"/>
            </a:pPr>
            <a:r>
              <a:rPr lang="en-US" altLang="en-US" sz="4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 Adverb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AutoNum type="alphaUcPeriod"/>
            </a:pPr>
            <a:r>
              <a:rPr lang="en-US" altLang="en-US" sz="4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 Preposition</a:t>
            </a:r>
            <a:endParaRPr lang="en-US" altLang="en-US" sz="4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9" y="188315"/>
            <a:ext cx="11847174" cy="84685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WARM-UP ANSWERS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8049" y="1822248"/>
            <a:ext cx="6038490" cy="4513254"/>
          </a:xfrm>
        </p:spPr>
        <p:txBody>
          <a:bodyPr>
            <a:normAutofit/>
          </a:bodyPr>
          <a:lstStyle/>
          <a:p>
            <a:pPr marL="457200" indent="-457200"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AutoNum type="arabicPeriod"/>
            </a:pPr>
            <a:r>
              <a:rPr lang="en-US" altLang="en-US" sz="6000" dirty="0" smtClean="0">
                <a:ea typeface="ＭＳ Ｐゴシック" panose="020B0600070205080204" pitchFamily="34" charset="-128"/>
              </a:rPr>
              <a:t>C - Verb</a:t>
            </a:r>
            <a:endParaRPr lang="en-US" altLang="en-US" sz="6000" dirty="0">
              <a:ea typeface="ＭＳ Ｐゴシック" panose="020B0600070205080204" pitchFamily="34" charset="-128"/>
            </a:endParaRPr>
          </a:p>
          <a:p>
            <a:pPr marL="457200" indent="-457200"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AutoNum type="arabicPeriod"/>
            </a:pPr>
            <a:r>
              <a:rPr lang="en-US" altLang="en-US" sz="6000" dirty="0" smtClean="0">
                <a:ea typeface="ＭＳ Ｐゴシック" panose="020B0600070205080204" pitchFamily="34" charset="-128"/>
              </a:rPr>
              <a:t>E - Adverb</a:t>
            </a:r>
            <a:endParaRPr lang="en-US" altLang="en-US" sz="6000" i="1" dirty="0">
              <a:ea typeface="ＭＳ Ｐゴシック" panose="020B0600070205080204" pitchFamily="34" charset="-128"/>
            </a:endParaRPr>
          </a:p>
          <a:p>
            <a:pPr marL="457200" indent="-457200"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AutoNum type="arabicPeriod"/>
            </a:pPr>
            <a:r>
              <a:rPr lang="en-US" altLang="en-US" sz="6000" dirty="0" smtClean="0">
                <a:ea typeface="ＭＳ Ｐゴシック" panose="020B0600070205080204" pitchFamily="34" charset="-128"/>
              </a:rPr>
              <a:t>B - Pronoun</a:t>
            </a: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519451" y="1822248"/>
            <a:ext cx="6672549" cy="4513254"/>
          </a:xfrm>
        </p:spPr>
        <p:txBody>
          <a:bodyPr>
            <a:normAutofit/>
          </a:bodyPr>
          <a:lstStyle/>
          <a:p>
            <a:pPr marL="461963" indent="-461963">
              <a:spcAft>
                <a:spcPct val="0"/>
              </a:spcAft>
              <a:buClr>
                <a:srgbClr val="FFFF00"/>
              </a:buClr>
              <a:buFont typeface="+mj-lt"/>
              <a:buAutoNum type="arabicPeriod" startAt="4"/>
            </a:pPr>
            <a:r>
              <a:rPr lang="en-US" altLang="en-US" sz="6000" dirty="0" smtClean="0">
                <a:ea typeface="ＭＳ Ｐゴシック" panose="020B0600070205080204" pitchFamily="34" charset="-128"/>
              </a:rPr>
              <a:t>D - Adjective</a:t>
            </a:r>
            <a:endParaRPr lang="en-US" altLang="en-US" sz="6000" dirty="0">
              <a:ea typeface="ＭＳ Ｐゴシック" panose="020B0600070205080204" pitchFamily="34" charset="-128"/>
            </a:endParaRPr>
          </a:p>
          <a:p>
            <a:pPr marL="457200" indent="-457200"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AutoNum type="arabicPeriod" startAt="4"/>
            </a:pPr>
            <a:r>
              <a:rPr lang="en-US" altLang="en-US" sz="6000" dirty="0" smtClean="0">
                <a:ea typeface="ＭＳ Ｐゴシック" panose="020B0600070205080204" pitchFamily="34" charset="-128"/>
              </a:rPr>
              <a:t>F – Preposition</a:t>
            </a:r>
            <a:endParaRPr lang="en-US" altLang="en-US" sz="6000" i="1" dirty="0">
              <a:ea typeface="ＭＳ Ｐゴシック" panose="020B0600070205080204" pitchFamily="34" charset="-128"/>
            </a:endParaRPr>
          </a:p>
          <a:p>
            <a:pPr marL="457200" indent="-457200">
              <a:spcAft>
                <a:spcPct val="0"/>
              </a:spcAft>
              <a:buClr>
                <a:srgbClr val="FFFF00"/>
              </a:buClr>
              <a:buFont typeface="Arial" panose="020B0604020202020204" pitchFamily="34" charset="0"/>
              <a:buAutoNum type="arabicPeriod" startAt="4"/>
            </a:pPr>
            <a:r>
              <a:rPr lang="en-US" altLang="en-US" sz="6000" dirty="0" smtClean="0">
                <a:ea typeface="ＭＳ Ｐゴシック" panose="020B0600070205080204" pitchFamily="34" charset="-128"/>
              </a:rPr>
              <a:t>A - Noun</a:t>
            </a: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 startAt="4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9" y="188315"/>
            <a:ext cx="11847174" cy="84685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NOUNS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833103"/>
            <a:ext cx="11847174" cy="5427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4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8000" dirty="0" smtClean="0">
                <a:ea typeface="ＭＳ Ｐゴシック" panose="020B0600070205080204" pitchFamily="34" charset="-128"/>
              </a:rPr>
              <a:t> </a:t>
            </a:r>
            <a:r>
              <a:rPr lang="en-US" sz="6000" dirty="0">
                <a:solidFill>
                  <a:srgbClr val="FFFF00"/>
                </a:solidFill>
              </a:rPr>
              <a:t>A </a:t>
            </a:r>
            <a:r>
              <a:rPr lang="en-US" sz="6000" b="1" dirty="0">
                <a:solidFill>
                  <a:srgbClr val="FFFF00"/>
                </a:solidFill>
              </a:rPr>
              <a:t>noun</a:t>
            </a:r>
            <a:r>
              <a:rPr lang="en-US" sz="6000" dirty="0">
                <a:solidFill>
                  <a:srgbClr val="FFFF00"/>
                </a:solidFill>
              </a:rPr>
              <a:t> is a word used to name a:</a:t>
            </a:r>
          </a:p>
          <a:p>
            <a:pPr marL="772668" lvl="1" indent="-571500"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Person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, Place , Thing , Abstract idea</a:t>
            </a:r>
          </a:p>
          <a:p>
            <a:pPr marL="772668" lvl="1" indent="-571500"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EX:</a:t>
            </a:r>
          </a:p>
          <a:p>
            <a:pPr marL="1001268" lvl="2" indent="-571500"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b="1" u="sng" dirty="0" smtClean="0">
                <a:solidFill>
                  <a:srgbClr val="FFFF00"/>
                </a:solidFill>
              </a:rPr>
              <a:t>car</a:t>
            </a:r>
            <a:r>
              <a:rPr lang="en-US" sz="3600" dirty="0" smtClean="0">
                <a:solidFill>
                  <a:schemeClr val="tx1"/>
                </a:solidFill>
              </a:rPr>
              <a:t> was stolen from the parking lot.</a:t>
            </a:r>
          </a:p>
          <a:p>
            <a:pPr marL="1001268" lvl="2" indent="-571500">
              <a:buFont typeface="Wingdings" panose="05000000000000000000" pitchFamily="2" charset="2"/>
              <a:buChar char="Ø"/>
              <a:defRPr/>
            </a:pPr>
            <a:r>
              <a:rPr lang="en-US" sz="3600" b="1" u="sng" dirty="0" smtClean="0">
                <a:solidFill>
                  <a:srgbClr val="FFFF00"/>
                </a:solidFill>
              </a:rPr>
              <a:t>Ms. Oakley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is a great teacher. </a:t>
            </a:r>
          </a:p>
          <a:p>
            <a:pPr marL="1001268" lvl="2" indent="-571500"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773" y="655593"/>
            <a:ext cx="1209439" cy="124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Sal\AppData\Local\Microsoft\Windows\Temporary Internet Files\Content.IE5\SJJ07VRJ\MPj0438981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379" y="5052647"/>
            <a:ext cx="1208108" cy="12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Sal\AppData\Local\Microsoft\Windows\Temporary Internet Files\Content.IE5\4LDI7ZGB\MCj0407942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23" y="2735542"/>
            <a:ext cx="18415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Program Files\Microsoft Office\MEDIA\CAGCAT10\j0195534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773" y="4909792"/>
            <a:ext cx="1329399" cy="163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9" y="188315"/>
            <a:ext cx="11847174" cy="84685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PRONOUNS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8049" y="1195612"/>
            <a:ext cx="11847174" cy="54276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4000" dirty="0" smtClean="0">
                <a:ea typeface="ＭＳ Ｐゴシック" panose="020B0600070205080204" pitchFamily="34" charset="-128"/>
              </a:rPr>
              <a:t>  </a:t>
            </a:r>
            <a:r>
              <a:rPr lang="en-US" sz="4400" b="1" dirty="0" smtClean="0">
                <a:solidFill>
                  <a:srgbClr val="FFFF00"/>
                </a:solidFill>
              </a:rPr>
              <a:t>PRONOUN</a:t>
            </a:r>
            <a:r>
              <a:rPr lang="en-US" sz="4400" dirty="0" smtClean="0">
                <a:solidFill>
                  <a:srgbClr val="FFFF00"/>
                </a:solidFill>
              </a:rPr>
              <a:t>S are </a:t>
            </a:r>
            <a:r>
              <a:rPr lang="en-US" sz="4400" dirty="0">
                <a:solidFill>
                  <a:srgbClr val="FFFF00"/>
                </a:solidFill>
              </a:rPr>
              <a:t>words that replace nouns in a sentence</a:t>
            </a:r>
          </a:p>
          <a:p>
            <a:pPr marL="658368" lvl="1" indent="-457200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</a:p>
          <a:p>
            <a:pPr marL="841248" lvl="2" indent="-457200">
              <a:buFont typeface="Wingdings" panose="05000000000000000000" pitchFamily="2" charset="2"/>
              <a:buChar char="Ø"/>
              <a:defRPr/>
            </a:pP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I, you, he, </a:t>
            </a: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</a:p>
          <a:p>
            <a:pPr marL="384048" lvl="2" indent="0">
              <a:buNone/>
              <a:defRPr/>
            </a:pP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who, </a:t>
            </a: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</a:p>
          <a:p>
            <a:pPr marL="384048" lvl="2" indent="0">
              <a:buNone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2" indent="0">
              <a:buNone/>
              <a:defRPr/>
            </a:pP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Pronouns basically replace nouns so as not to repeat them over, and over, and over again!!!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29" y="2099797"/>
            <a:ext cx="2304234" cy="30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381301" y="2782802"/>
            <a:ext cx="46439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u="sng" dirty="0" err="1">
                <a:solidFill>
                  <a:schemeClr val="tx1"/>
                </a:solidFill>
                <a:latin typeface="Rockwell" panose="02060603020205020403" pitchFamily="18" charset="0"/>
              </a:rPr>
              <a:t>Beyonce</a:t>
            </a:r>
            <a:r>
              <a:rPr lang="en-US" altLang="en-US" sz="3600" dirty="0">
                <a:solidFill>
                  <a:schemeClr val="tx1"/>
                </a:solidFill>
                <a:latin typeface="Rockwell" panose="02060603020205020403" pitchFamily="18" charset="0"/>
              </a:rPr>
              <a:t> is pretty.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u="sng" dirty="0">
                <a:solidFill>
                  <a:srgbClr val="FFFF00"/>
                </a:solidFill>
                <a:latin typeface="Rockwell" panose="02060603020205020403" pitchFamily="18" charset="0"/>
              </a:rPr>
              <a:t>She</a:t>
            </a:r>
            <a:r>
              <a:rPr lang="en-US" altLang="en-US" sz="3600" b="1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latin typeface="Rockwell" panose="02060603020205020403" pitchFamily="18" charset="0"/>
              </a:rPr>
              <a:t>is also talented.</a:t>
            </a:r>
            <a:endParaRPr lang="en-US" altLang="en-US" sz="36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9" y="188315"/>
            <a:ext cx="11847174" cy="84685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VERBS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8049" y="1195612"/>
            <a:ext cx="11847174" cy="5427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4000" b="1" dirty="0" smtClean="0">
                <a:solidFill>
                  <a:srgbClr val="FFFF00"/>
                </a:solidFill>
              </a:rPr>
              <a:t>VERBS</a:t>
            </a:r>
            <a:r>
              <a:rPr lang="en-US" altLang="en-US" sz="4000" dirty="0" smtClean="0">
                <a:solidFill>
                  <a:srgbClr val="FFFF00"/>
                </a:solidFill>
              </a:rPr>
              <a:t> </a:t>
            </a:r>
            <a:r>
              <a:rPr lang="en-US" altLang="en-US" sz="4000" dirty="0">
                <a:solidFill>
                  <a:srgbClr val="FFFF00"/>
                </a:solidFill>
              </a:rPr>
              <a:t>– </a:t>
            </a:r>
            <a:r>
              <a:rPr lang="en-US" altLang="en-US" sz="4000" dirty="0" smtClean="0">
                <a:solidFill>
                  <a:srgbClr val="FFFF00"/>
                </a:solidFill>
              </a:rPr>
              <a:t>express </a:t>
            </a:r>
            <a:r>
              <a:rPr lang="en-US" altLang="en-US" sz="4000" dirty="0">
                <a:solidFill>
                  <a:srgbClr val="FFFF00"/>
                </a:solidFill>
              </a:rPr>
              <a:t>actions, events, or states of being of a noun or pronoun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/>
              <a:t>Examples: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4000" dirty="0" smtClean="0"/>
              <a:t>She took a </a:t>
            </a:r>
            <a:r>
              <a:rPr lang="en-US" altLang="en-US" sz="4000" b="1" u="sng" dirty="0" smtClean="0">
                <a:solidFill>
                  <a:srgbClr val="FFFF00"/>
                </a:solidFill>
              </a:rPr>
              <a:t>bite</a:t>
            </a:r>
            <a:r>
              <a:rPr lang="en-US" altLang="en-US" sz="4000" dirty="0"/>
              <a:t> </a:t>
            </a:r>
            <a:r>
              <a:rPr lang="en-US" altLang="en-US" sz="4000" dirty="0" smtClean="0"/>
              <a:t>of the apple.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4000" dirty="0" smtClean="0"/>
              <a:t>John and Frank </a:t>
            </a:r>
            <a:r>
              <a:rPr lang="en-US" altLang="en-US" sz="4000" b="1" u="sng" dirty="0" smtClean="0">
                <a:solidFill>
                  <a:srgbClr val="FFFF00"/>
                </a:solidFill>
              </a:rPr>
              <a:t>fought</a:t>
            </a:r>
            <a:r>
              <a:rPr lang="en-US" altLang="en-US" sz="4000" dirty="0" smtClean="0"/>
              <a:t> over the paper.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4000" dirty="0"/>
              <a:t> </a:t>
            </a:r>
            <a:r>
              <a:rPr lang="en-US" altLang="en-US" sz="4000" dirty="0" smtClean="0"/>
              <a:t>I could </a:t>
            </a:r>
            <a:r>
              <a:rPr lang="en-US" altLang="en-US" sz="4000" b="1" u="sng" dirty="0" smtClean="0">
                <a:solidFill>
                  <a:srgbClr val="FFFF00"/>
                </a:solidFill>
              </a:rPr>
              <a:t>smell</a:t>
            </a:r>
            <a:r>
              <a:rPr lang="en-US" altLang="en-US" sz="4000" dirty="0" smtClean="0"/>
              <a:t> the turkey from here.</a:t>
            </a:r>
            <a:endParaRPr lang="en-US" altLang="en-US" sz="3200" dirty="0"/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6" name="Picture 2" descr="C:\Users\Sal\AppData\Local\Microsoft\Windows\Temporary Internet Files\Content.IE5\4LDI7ZGB\MCj043005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18" y="2137544"/>
            <a:ext cx="1447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Sal\AppData\Local\Microsoft\Windows\Temporary Internet Files\Content.IE5\4LDI7ZGB\MCj0300932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65" y="2582025"/>
            <a:ext cx="1981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Sal\AppData\Local\Microsoft\Windows\Temporary Internet Files\Content.IE5\ZKPYCHW7\MCHM00388_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327" y="4936340"/>
            <a:ext cx="13414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9" y="188315"/>
            <a:ext cx="11847174" cy="84685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ADJECTIVES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8049" y="1195612"/>
            <a:ext cx="11847174" cy="5427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sz="4000" b="1" dirty="0">
                <a:solidFill>
                  <a:srgbClr val="FFFF00"/>
                </a:solidFill>
              </a:rPr>
              <a:t>ADJECTIVE</a:t>
            </a:r>
            <a:r>
              <a:rPr lang="en-US" altLang="en-US" sz="4000" dirty="0">
                <a:solidFill>
                  <a:srgbClr val="FFFF00"/>
                </a:solidFill>
              </a:rPr>
              <a:t> – describes, identifies, or quantifies nouns or pronouns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600" dirty="0" smtClean="0"/>
              <a:t>Examples:</a:t>
            </a:r>
            <a:endParaRPr lang="en-US" altLang="en-US" sz="3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600" dirty="0" smtClean="0"/>
              <a:t> The </a:t>
            </a:r>
            <a:r>
              <a:rPr lang="en-US" altLang="en-US" sz="3600" b="1" u="sng" dirty="0" smtClean="0">
                <a:solidFill>
                  <a:srgbClr val="FFFF00"/>
                </a:solidFill>
              </a:rPr>
              <a:t>green</a:t>
            </a:r>
            <a:r>
              <a:rPr lang="en-US" altLang="en-US" sz="3600" dirty="0" smtClean="0"/>
              <a:t> frog was eating.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600" dirty="0"/>
              <a:t> </a:t>
            </a:r>
            <a:r>
              <a:rPr lang="en-US" altLang="en-US" sz="3600" dirty="0" smtClean="0"/>
              <a:t>A </a:t>
            </a:r>
            <a:r>
              <a:rPr lang="en-US" altLang="en-US" sz="3600" b="1" u="sng" dirty="0" smtClean="0">
                <a:solidFill>
                  <a:srgbClr val="FFFF00"/>
                </a:solidFill>
              </a:rPr>
              <a:t>new</a:t>
            </a:r>
            <a:r>
              <a:rPr lang="en-US" altLang="en-US" sz="3600" dirty="0" smtClean="0"/>
              <a:t> quarter is worth more than it seems.</a:t>
            </a:r>
            <a:endParaRPr lang="en-US" altLang="en-US" sz="3600" dirty="0"/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10" name="Picture 3" descr="C:\Users\Sal\AppData\Local\Microsoft\Windows\Temporary Internet Files\Content.IE5\ZKPYCHW7\MMj018925600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58" y="4926102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Sal\AppData\Local\Microsoft\Windows\Temporary Internet Files\Content.IE5\ZKPYCHW7\MMAG00182_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460" y="3956139"/>
            <a:ext cx="21986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0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9" y="188315"/>
            <a:ext cx="11847174" cy="84685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adverbs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8049" y="1195612"/>
            <a:ext cx="11847174" cy="5427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4400" b="1" dirty="0" smtClean="0"/>
              <a:t> </a:t>
            </a:r>
            <a:r>
              <a:rPr lang="en-US" altLang="en-US" sz="4400" b="1" dirty="0" smtClean="0">
                <a:solidFill>
                  <a:srgbClr val="FFFF00"/>
                </a:solidFill>
              </a:rPr>
              <a:t>ADVERBS</a:t>
            </a:r>
            <a:r>
              <a:rPr lang="en-US" altLang="en-US" sz="4400" dirty="0" smtClean="0">
                <a:solidFill>
                  <a:srgbClr val="FFFF00"/>
                </a:solidFill>
              </a:rPr>
              <a:t> </a:t>
            </a:r>
            <a:r>
              <a:rPr lang="en-US" altLang="en-US" sz="4400" dirty="0">
                <a:solidFill>
                  <a:srgbClr val="FFFF00"/>
                </a:solidFill>
              </a:rPr>
              <a:t>– are words that modify verbs, or make them clear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i="1" dirty="0">
                <a:solidFill>
                  <a:srgbClr val="B5F6FF"/>
                </a:solidFill>
              </a:rPr>
              <a:t>CLUE: Usually end with –</a:t>
            </a:r>
            <a:r>
              <a:rPr lang="en-US" altLang="en-US" sz="3200" i="1" dirty="0" err="1">
                <a:solidFill>
                  <a:srgbClr val="B5F6FF"/>
                </a:solidFill>
              </a:rPr>
              <a:t>ly</a:t>
            </a:r>
            <a:r>
              <a:rPr lang="en-US" altLang="en-US" sz="3200" i="1" dirty="0">
                <a:solidFill>
                  <a:srgbClr val="B5F6FF"/>
                </a:solidFill>
              </a:rPr>
              <a:t> but </a:t>
            </a:r>
            <a:r>
              <a:rPr lang="en-US" altLang="en-US" sz="3200" i="1" u="sng" dirty="0">
                <a:solidFill>
                  <a:srgbClr val="B5F6FF"/>
                </a:solidFill>
              </a:rPr>
              <a:t>not</a:t>
            </a:r>
            <a:r>
              <a:rPr lang="en-US" altLang="en-US" sz="3200" i="1" dirty="0">
                <a:solidFill>
                  <a:srgbClr val="B5F6FF"/>
                </a:solidFill>
              </a:rPr>
              <a:t> always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/>
              <a:t>EXAMPLES: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200" dirty="0"/>
              <a:t>He ran </a:t>
            </a:r>
            <a:r>
              <a:rPr lang="en-US" altLang="en-US" sz="3200" u="sng" dirty="0">
                <a:solidFill>
                  <a:srgbClr val="FFFF00"/>
                </a:solidFill>
              </a:rPr>
              <a:t>quickly</a:t>
            </a:r>
            <a:r>
              <a:rPr lang="en-US" altLang="en-US" sz="3200" dirty="0"/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200" dirty="0"/>
              <a:t>She waited </a:t>
            </a:r>
            <a:r>
              <a:rPr lang="en-US" altLang="en-US" sz="3200" u="sng" dirty="0">
                <a:solidFill>
                  <a:srgbClr val="FFFF00"/>
                </a:solidFill>
              </a:rPr>
              <a:t>patiently</a:t>
            </a:r>
            <a:r>
              <a:rPr lang="en-US" altLang="en-US" sz="3200" dirty="0"/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200" dirty="0"/>
              <a:t>They </a:t>
            </a:r>
            <a:r>
              <a:rPr lang="en-US" altLang="en-US" sz="3200" u="sng" dirty="0">
                <a:solidFill>
                  <a:srgbClr val="FFFF00"/>
                </a:solidFill>
              </a:rPr>
              <a:t>loudly</a:t>
            </a:r>
            <a:r>
              <a:rPr lang="en-US" altLang="en-US" sz="3200" dirty="0"/>
              <a:t> screamed in the library.</a:t>
            </a:r>
          </a:p>
          <a:p>
            <a:pPr marL="4572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6" name="Picture 3" descr="C:\Users\Sal\AppData\Local\Microsoft\Windows\Temporary Internet Files\Content.IE5\ZKPYCHW7\MMAG00466_00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07" y="4227302"/>
            <a:ext cx="6858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al\AppData\Local\Microsoft\Windows\Temporary Internet Files\Content.IE5\46DDYVIU\MMAG00424_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22" y="2142695"/>
            <a:ext cx="17002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Sal\AppData\Local\Microsoft\Windows\Temporary Internet Files\Content.IE5\WNECK2EE\MMAG00281_000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17" y="4890877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3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9" y="188315"/>
            <a:ext cx="11847174" cy="84685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PREPOSITION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2865"/>
            <a:ext cx="11847174" cy="5427652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4800" dirty="0" smtClean="0">
                <a:ea typeface="ＭＳ Ｐゴシック" panose="020B0600070205080204" pitchFamily="34" charset="-128"/>
              </a:rPr>
              <a:t>  </a:t>
            </a:r>
            <a:r>
              <a:rPr lang="en-US" altLang="en-US" sz="4400" dirty="0" smtClean="0">
                <a:solidFill>
                  <a:srgbClr val="FFFF00"/>
                </a:solidFill>
              </a:rPr>
              <a:t>PREPOSITION </a:t>
            </a:r>
            <a:r>
              <a:rPr lang="en-US" altLang="en-US" sz="4400" dirty="0">
                <a:solidFill>
                  <a:srgbClr val="FFFF00"/>
                </a:solidFill>
              </a:rPr>
              <a:t>– </a:t>
            </a:r>
            <a:r>
              <a:rPr lang="en-US" sz="4400" dirty="0">
                <a:solidFill>
                  <a:srgbClr val="FFFF00"/>
                </a:solidFill>
              </a:rPr>
              <a:t>A word that shows direction, location, or time, or introduces an object. </a:t>
            </a:r>
            <a:endParaRPr lang="en-US" sz="4400" dirty="0" smtClean="0">
              <a:solidFill>
                <a:srgbClr val="FFFF00"/>
              </a:solidFill>
            </a:endParaRPr>
          </a:p>
          <a:p>
            <a:pPr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i="1" dirty="0" smtClean="0">
                <a:solidFill>
                  <a:srgbClr val="B5F6FF"/>
                </a:solidFill>
              </a:rPr>
              <a:t>CLUE</a:t>
            </a:r>
            <a:r>
              <a:rPr lang="en-US" altLang="en-US" sz="3200" i="1" dirty="0">
                <a:solidFill>
                  <a:srgbClr val="B5F6FF"/>
                </a:solidFill>
              </a:rPr>
              <a:t>: </a:t>
            </a:r>
            <a:r>
              <a:rPr lang="en-US" altLang="en-US" sz="3200" i="1" dirty="0" smtClean="0">
                <a:solidFill>
                  <a:srgbClr val="B5F6FF"/>
                </a:solidFill>
              </a:rPr>
              <a:t>In the word it says </a:t>
            </a:r>
            <a:r>
              <a:rPr lang="en-US" altLang="en-US" sz="3200" i="1" dirty="0" err="1" smtClean="0">
                <a:solidFill>
                  <a:srgbClr val="B5F6FF"/>
                </a:solidFill>
              </a:rPr>
              <a:t>pre</a:t>
            </a:r>
            <a:r>
              <a:rPr lang="en-US" altLang="en-US" sz="3200" b="1" i="1" u="sng" dirty="0" err="1" smtClean="0">
                <a:solidFill>
                  <a:srgbClr val="B5F6FF"/>
                </a:solidFill>
              </a:rPr>
              <a:t>POSITION</a:t>
            </a:r>
            <a:endParaRPr lang="en-US" altLang="en-US" sz="3200" b="1" i="1" u="sng" dirty="0">
              <a:solidFill>
                <a:srgbClr val="B5F6F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/>
              <a:t>EXAMPLES: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We walked </a:t>
            </a:r>
            <a:r>
              <a:rPr lang="en-US" altLang="en-US" sz="3200" u="sng" dirty="0" smtClean="0">
                <a:solidFill>
                  <a:srgbClr val="FFFF00"/>
                </a:solidFill>
              </a:rPr>
              <a:t>up</a:t>
            </a:r>
            <a:r>
              <a:rPr lang="en-US" altLang="en-US" sz="3200" dirty="0" smtClean="0"/>
              <a:t> the stairs.</a:t>
            </a:r>
            <a:endParaRPr lang="en-US" altLang="en-US" sz="32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I leaned </a:t>
            </a:r>
            <a:r>
              <a:rPr lang="en-US" altLang="en-US" sz="3200" u="sng" dirty="0" smtClean="0">
                <a:solidFill>
                  <a:srgbClr val="FFFF00"/>
                </a:solidFill>
              </a:rPr>
              <a:t>against</a:t>
            </a:r>
            <a:r>
              <a:rPr lang="en-US" altLang="en-US" sz="3200" dirty="0" smtClean="0"/>
              <a:t> the wall.</a:t>
            </a:r>
            <a:endParaRPr lang="en-US" altLang="en-US" sz="3200" dirty="0"/>
          </a:p>
          <a:p>
            <a:pPr marL="0" indent="0">
              <a:spcAft>
                <a:spcPct val="0"/>
              </a:spcAft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1026" name="Picture 2" descr="Image result for pre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191" y="4096433"/>
            <a:ext cx="4485435" cy="25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ustom 1">
      <a:majorFont>
        <a:latin typeface="Eras Demi ITC"/>
        <a:ea typeface=""/>
        <a:cs typeface=""/>
      </a:majorFont>
      <a:minorFont>
        <a:latin typeface="Eras Demi ITC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99</TotalTime>
  <Words>485</Words>
  <Application>Microsoft Office PowerPoint</Application>
  <PresentationFormat>Widescreen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Eras Demi ITC</vt:lpstr>
      <vt:lpstr>Rockwell</vt:lpstr>
      <vt:lpstr>Trebuchet MS</vt:lpstr>
      <vt:lpstr>Wingdings</vt:lpstr>
      <vt:lpstr>Wingdings 2</vt:lpstr>
      <vt:lpstr>Slate</vt:lpstr>
      <vt:lpstr>PARTS OF SPEECH REVIEW</vt:lpstr>
      <vt:lpstr>WARM-UP</vt:lpstr>
      <vt:lpstr>WARM-UP ANSWERS</vt:lpstr>
      <vt:lpstr>NOUNS</vt:lpstr>
      <vt:lpstr>PRONOUNS</vt:lpstr>
      <vt:lpstr>VERBS</vt:lpstr>
      <vt:lpstr>ADJECTIVES</vt:lpstr>
      <vt:lpstr>adverbs</vt:lpstr>
      <vt:lpstr>PREPOSITION</vt:lpstr>
      <vt:lpstr>Game time</vt:lpstr>
      <vt:lpstr>PowerPoint Presentation</vt:lpstr>
      <vt:lpstr>PowerPoint Presentation</vt:lpstr>
    </vt:vector>
  </TitlesOfParts>
  <Company>Phoenix Union High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 REVIEW</dc:title>
  <dc:creator>Lopez, Salvador</dc:creator>
  <cp:lastModifiedBy>Lopez, Salvador</cp:lastModifiedBy>
  <cp:revision>8</cp:revision>
  <dcterms:created xsi:type="dcterms:W3CDTF">2019-01-09T14:57:55Z</dcterms:created>
  <dcterms:modified xsi:type="dcterms:W3CDTF">2019-01-09T16:37:23Z</dcterms:modified>
</cp:coreProperties>
</file>