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756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9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2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0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916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4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0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2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2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4FC54AE-5675-4642-9488-76F0A5BC33F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F0FDCFC-008D-4FBD-9B45-FF5CE9EBACF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99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FA6DEF-EB16-41C2-A0A6-3019D7AAD1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 Apostrophe Practice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17DA1E-C7ED-4FC3-B664-C3DEAD185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Lopez/Oakley</a:t>
            </a:r>
          </a:p>
          <a:p>
            <a:r>
              <a:rPr lang="en-US" dirty="0"/>
              <a:t>English 5-6</a:t>
            </a:r>
          </a:p>
        </p:txBody>
      </p:sp>
    </p:spTree>
    <p:extLst>
      <p:ext uri="{BB962C8B-B14F-4D97-AF65-F5344CB8AC3E}">
        <p14:creationId xmlns:p14="http://schemas.microsoft.com/office/powerpoint/2010/main" val="9675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Apostrophe Practice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9F8F8BF-EF45-46F7-B410-3FF735615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10058400" cy="73628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where the apostrophe belongs in each of the following underlined words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522990-CCE6-4042-A3FB-CD37266CFF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The </a:t>
            </a:r>
            <a:r>
              <a:rPr lang="en-US" sz="3600" u="sng" dirty="0"/>
              <a:t>boys</a:t>
            </a:r>
            <a:r>
              <a:rPr lang="en-US" sz="3600" dirty="0"/>
              <a:t> hat is cool.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The twin </a:t>
            </a:r>
            <a:r>
              <a:rPr lang="en-US" sz="3600" u="sng" dirty="0"/>
              <a:t>girls</a:t>
            </a:r>
            <a:r>
              <a:rPr lang="en-US" sz="3600" dirty="0"/>
              <a:t> toys were donated.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The </a:t>
            </a:r>
            <a:r>
              <a:rPr lang="en-US" sz="3600" u="sng" dirty="0" err="1"/>
              <a:t>childrens</a:t>
            </a:r>
            <a:r>
              <a:rPr lang="en-US" sz="3600" dirty="0"/>
              <a:t> game looked fun.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xmlns="" id="{57736245-234F-43EB-AAF2-34CDB0440995}"/>
              </a:ext>
            </a:extLst>
          </p:cNvPr>
          <p:cNvSpPr txBox="1">
            <a:spLocks/>
          </p:cNvSpPr>
          <p:nvPr/>
        </p:nvSpPr>
        <p:spPr>
          <a:xfrm>
            <a:off x="6263060" y="2582334"/>
            <a:ext cx="5635714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Todd and </a:t>
            </a:r>
            <a:r>
              <a:rPr lang="en-US" sz="3600" u="sng" dirty="0" err="1"/>
              <a:t>Annes</a:t>
            </a:r>
            <a:r>
              <a:rPr lang="en-US" sz="3600" dirty="0"/>
              <a:t> apartment was awesome.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All the </a:t>
            </a:r>
            <a:r>
              <a:rPr lang="en-US" sz="3600" u="sng" dirty="0"/>
              <a:t>dogs</a:t>
            </a:r>
            <a:r>
              <a:rPr lang="en-US" sz="3600" dirty="0"/>
              <a:t> howls were annoying.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Her </a:t>
            </a:r>
            <a:r>
              <a:rPr lang="en-US" sz="3600" u="sng" dirty="0"/>
              <a:t>uncles</a:t>
            </a:r>
            <a:r>
              <a:rPr lang="en-US" sz="3600" dirty="0"/>
              <a:t> car was green.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7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Apostrophe Practice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9F8F8BF-EF45-46F7-B410-3FF735615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10058400" cy="73628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where the apostrophe belongs in each of the following underlined words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1522990-CCE6-4042-A3FB-CD37266CFF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The </a:t>
            </a:r>
            <a:r>
              <a:rPr lang="en-US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boy’s</a:t>
            </a:r>
            <a:r>
              <a:rPr lang="en-US" sz="3600" dirty="0" smtClean="0"/>
              <a:t> </a:t>
            </a:r>
            <a:r>
              <a:rPr lang="en-US" sz="3600" dirty="0"/>
              <a:t>hat is cool.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The twin </a:t>
            </a:r>
            <a:r>
              <a:rPr lang="en-US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girls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/>
              <a:t>toys were donated.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/>
              <a:t>The </a:t>
            </a:r>
            <a:r>
              <a:rPr lang="en-US" sz="3600" b="1" u="sng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children’s</a:t>
            </a:r>
            <a:r>
              <a:rPr lang="en-US" sz="3600" smtClean="0"/>
              <a:t> </a:t>
            </a:r>
            <a:r>
              <a:rPr lang="en-US" sz="3600" dirty="0"/>
              <a:t>game looked fun.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xmlns="" id="{57736245-234F-43EB-AAF2-34CDB0440995}"/>
              </a:ext>
            </a:extLst>
          </p:cNvPr>
          <p:cNvSpPr txBox="1">
            <a:spLocks/>
          </p:cNvSpPr>
          <p:nvPr/>
        </p:nvSpPr>
        <p:spPr>
          <a:xfrm>
            <a:off x="6263060" y="2582334"/>
            <a:ext cx="5635714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Todd and </a:t>
            </a:r>
            <a:r>
              <a:rPr lang="en-US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Anne’s</a:t>
            </a:r>
            <a:r>
              <a:rPr lang="en-US" sz="3600" dirty="0" smtClean="0"/>
              <a:t> </a:t>
            </a:r>
            <a:r>
              <a:rPr lang="en-US" sz="3600" dirty="0"/>
              <a:t>apartment was awesome.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All the </a:t>
            </a:r>
            <a:r>
              <a:rPr lang="en-US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dogs</a:t>
            </a:r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/>
              <a:t>howls were annoying.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Her </a:t>
            </a:r>
            <a:r>
              <a:rPr lang="en-US" sz="3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uncle’s</a:t>
            </a:r>
            <a:r>
              <a:rPr lang="en-US" sz="3600" dirty="0" smtClean="0"/>
              <a:t> </a:t>
            </a:r>
            <a:r>
              <a:rPr lang="en-US" sz="3600" dirty="0"/>
              <a:t>car was green.</a:t>
            </a:r>
          </a:p>
          <a:p>
            <a:pPr marL="457200" indent="-45720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1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Possessives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A971B0-6FA0-477B-819E-D2858F7AC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845734"/>
            <a:ext cx="5806439" cy="402336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SINGULAR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word is singular or if it's plural but doesn't end in "s," then you add "'s" to the end of the word.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fox → the fox’s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women → the women’s</a:t>
            </a:r>
          </a:p>
          <a:p>
            <a:pPr algn="ctr"/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728135D-2C66-4DBE-A974-F84778B96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19" y="1845735"/>
            <a:ext cx="5842901" cy="402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PLURAL</a:t>
            </a:r>
          </a:p>
          <a:p>
            <a:pPr marL="0" indent="0"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create a possessive for a plural word that does end in "s," you simply place an apostrophe at the end of the word, after the "s.“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archaeologists →     </a:t>
            </a: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the archaeologists’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30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12192000" cy="9906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Apostrophe Practice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47241" y="1099595"/>
            <a:ext cx="11516810" cy="52578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/>
              <a:t>Ex: The hat of the bo</a:t>
            </a:r>
            <a:r>
              <a:rPr lang="en-US" sz="3200" b="1" dirty="0">
                <a:solidFill>
                  <a:srgbClr val="FF0000"/>
                </a:solidFill>
              </a:rPr>
              <a:t>y</a:t>
            </a:r>
            <a:r>
              <a:rPr lang="en-US" sz="3200" b="1" dirty="0"/>
              <a:t> is cool=the bo</a:t>
            </a:r>
            <a:r>
              <a:rPr lang="en-US" sz="3200" b="1" dirty="0">
                <a:solidFill>
                  <a:srgbClr val="FF0000"/>
                </a:solidFill>
              </a:rPr>
              <a:t>y’s</a:t>
            </a:r>
            <a:r>
              <a:rPr lang="en-US" sz="3200" b="1" dirty="0"/>
              <a:t> hat is cool. 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>
                <a:solidFill>
                  <a:srgbClr val="7030A0"/>
                </a:solidFill>
              </a:rPr>
              <a:t>(note apostrophe comes after the last letter (boy) of the person/people that own the item)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/>
              <a:t>Ex: The chair of Jame</a:t>
            </a:r>
            <a:r>
              <a:rPr lang="en-US" sz="3200" b="1" dirty="0">
                <a:solidFill>
                  <a:srgbClr val="FF0000"/>
                </a:solidFill>
              </a:rPr>
              <a:t>s </a:t>
            </a:r>
            <a:r>
              <a:rPr lang="en-US" sz="3200" b="1" dirty="0"/>
              <a:t>squeaked =James</a:t>
            </a:r>
            <a:r>
              <a:rPr lang="en-US" sz="3200" b="1" dirty="0">
                <a:solidFill>
                  <a:srgbClr val="FF0000"/>
                </a:solidFill>
              </a:rPr>
              <a:t>’s</a:t>
            </a:r>
            <a:r>
              <a:rPr lang="en-US" sz="3200" b="1" dirty="0"/>
              <a:t> chair squeaked.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/>
              <a:t>Ex: The money of my brother-in-la</a:t>
            </a:r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/>
              <a:t> was in the bank=my brother-in-law</a:t>
            </a:r>
            <a:r>
              <a:rPr lang="en-US" sz="3200" b="1" dirty="0">
                <a:solidFill>
                  <a:srgbClr val="FF0000"/>
                </a:solidFill>
              </a:rPr>
              <a:t>’s</a:t>
            </a:r>
            <a:r>
              <a:rPr lang="en-US" sz="3200" b="1" dirty="0"/>
              <a:t> money was in the bank.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b="1" dirty="0"/>
              <a:t>Ex: The apartment of </a:t>
            </a:r>
            <a:r>
              <a:rPr lang="en-US" sz="3200" b="1" u="sng" dirty="0"/>
              <a:t>Todd and Ann</a:t>
            </a:r>
            <a:r>
              <a:rPr lang="en-US" sz="3200" b="1" u="sng" dirty="0">
                <a:solidFill>
                  <a:srgbClr val="FF0000"/>
                </a:solidFill>
              </a:rPr>
              <a:t>e</a:t>
            </a:r>
            <a:r>
              <a:rPr lang="en-US" sz="3200" b="1" u="sng" dirty="0"/>
              <a:t> </a:t>
            </a:r>
            <a:r>
              <a:rPr lang="en-US" sz="3200" b="1" dirty="0"/>
              <a:t>was beautiful=</a:t>
            </a:r>
            <a:r>
              <a:rPr lang="en-US" sz="3200" b="1" u="sng" dirty="0"/>
              <a:t>Todd and Anne</a:t>
            </a:r>
            <a:r>
              <a:rPr lang="en-US" sz="3200" b="1" u="sng" dirty="0">
                <a:solidFill>
                  <a:srgbClr val="FF0000"/>
                </a:solidFill>
              </a:rPr>
              <a:t>’s</a:t>
            </a:r>
            <a:r>
              <a:rPr lang="en-US" sz="3200" b="1" u="sng" dirty="0"/>
              <a:t> </a:t>
            </a:r>
            <a:r>
              <a:rPr lang="en-US" sz="3200" b="1" dirty="0"/>
              <a:t>apartment was beautiful!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7030A0"/>
                </a:solidFill>
              </a:rPr>
              <a:t>Why? Treat Todd and Anne as a singular group (a couple). So it would the same as writing “The couple’s apartment was beautiful”. </a:t>
            </a:r>
          </a:p>
        </p:txBody>
      </p:sp>
    </p:spTree>
    <p:extLst>
      <p:ext uri="{BB962C8B-B14F-4D97-AF65-F5344CB8AC3E}">
        <p14:creationId xmlns:p14="http://schemas.microsoft.com/office/powerpoint/2010/main" val="29631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REPLACEMENT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FA971B0-6FA0-477B-819E-D2858F7AC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3486" y="1845734"/>
            <a:ext cx="9013371" cy="402336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→ It’s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You’re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have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→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Would’ve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4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750</TotalTime>
  <Words>289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ACT Apostrophe Practice</vt:lpstr>
      <vt:lpstr>Apostrophe Practice</vt:lpstr>
      <vt:lpstr>Apostrophe Practice</vt:lpstr>
      <vt:lpstr>Possessives</vt:lpstr>
      <vt:lpstr>Apostrophe Practice</vt:lpstr>
      <vt:lpstr>WORD REPLACEMENT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Apostrophe Practice</dc:title>
  <dc:creator>Sal Lopez</dc:creator>
  <cp:lastModifiedBy>Lopez, Salvador</cp:lastModifiedBy>
  <cp:revision>10</cp:revision>
  <dcterms:created xsi:type="dcterms:W3CDTF">2018-02-04T19:22:23Z</dcterms:created>
  <dcterms:modified xsi:type="dcterms:W3CDTF">2018-02-05T14:41:57Z</dcterms:modified>
</cp:coreProperties>
</file>