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8" d="100"/>
          <a:sy n="88" d="100"/>
        </p:scale>
        <p:origin x="57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362B74A3-8294-4EC4-8C55-EB42788E8D46}" type="datetimeFigureOut">
              <a:rPr lang="en-US" smtClean="0"/>
              <a:t>1/15/2019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0C4C58CB-3297-4508-9400-D56B1C377762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1856962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B74A3-8294-4EC4-8C55-EB42788E8D46}" type="datetimeFigureOut">
              <a:rPr lang="en-US" smtClean="0"/>
              <a:t>1/15/2019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C58CB-3297-4508-9400-D56B1C3777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69769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B74A3-8294-4EC4-8C55-EB42788E8D46}" type="datetimeFigureOut">
              <a:rPr lang="en-US" smtClean="0"/>
              <a:t>1/15/2019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C58CB-3297-4508-9400-D56B1C3777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0508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B74A3-8294-4EC4-8C55-EB42788E8D46}" type="datetimeFigureOut">
              <a:rPr lang="en-US" smtClean="0"/>
              <a:t>1/15/2019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C58CB-3297-4508-9400-D56B1C3777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62127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362B74A3-8294-4EC4-8C55-EB42788E8D46}" type="datetimeFigureOut">
              <a:rPr lang="en-US" smtClean="0"/>
              <a:t>1/15/2019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0C4C58CB-3297-4508-9400-D56B1C377762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79050590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B74A3-8294-4EC4-8C55-EB42788E8D46}" type="datetimeFigureOut">
              <a:rPr lang="en-US" smtClean="0"/>
              <a:t>1/15/2019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C58CB-3297-4508-9400-D56B1C3777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573755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B74A3-8294-4EC4-8C55-EB42788E8D46}" type="datetimeFigureOut">
              <a:rPr lang="en-US" smtClean="0"/>
              <a:t>1/15/2019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C58CB-3297-4508-9400-D56B1C3777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529723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B74A3-8294-4EC4-8C55-EB42788E8D46}" type="datetimeFigureOut">
              <a:rPr lang="en-US" smtClean="0"/>
              <a:t>1/15/2019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C58CB-3297-4508-9400-D56B1C3777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85444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B74A3-8294-4EC4-8C55-EB42788E8D46}" type="datetimeFigureOut">
              <a:rPr lang="en-US" smtClean="0"/>
              <a:t>1/15/2019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C58CB-3297-4508-9400-D56B1C3777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68887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362B74A3-8294-4EC4-8C55-EB42788E8D46}" type="datetimeFigureOut">
              <a:rPr lang="en-US" smtClean="0"/>
              <a:t>1/15/2019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0C4C58CB-3297-4508-9400-D56B1C37776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337733457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362B74A3-8294-4EC4-8C55-EB42788E8D46}" type="datetimeFigureOut">
              <a:rPr lang="en-US" smtClean="0"/>
              <a:t>1/15/2019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0C4C58CB-3297-4508-9400-D56B1C3777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8443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362B74A3-8294-4EC4-8C55-EB42788E8D46}" type="datetimeFigureOut">
              <a:rPr lang="en-US" smtClean="0"/>
              <a:t>1/15/2019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0C4C58CB-3297-4508-9400-D56B1C377762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8992628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COMPLETE SENTENCES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Lopez/Oakley</a:t>
            </a:r>
          </a:p>
        </p:txBody>
      </p:sp>
    </p:spTree>
    <p:extLst>
      <p:ext uri="{BB962C8B-B14F-4D97-AF65-F5344CB8AC3E}">
        <p14:creationId xmlns:p14="http://schemas.microsoft.com/office/powerpoint/2010/main" val="2045882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16992" y="45767"/>
            <a:ext cx="10178322" cy="815044"/>
          </a:xfrm>
        </p:spPr>
        <p:txBody>
          <a:bodyPr/>
          <a:lstStyle/>
          <a:p>
            <a:pPr algn="ctr"/>
            <a:r>
              <a:rPr lang="en-US" dirty="0"/>
              <a:t>Complete Sentences</a:t>
            </a:r>
          </a:p>
        </p:txBody>
      </p:sp>
      <p:sp>
        <p:nvSpPr>
          <p:cNvPr id="4" name="Content Placeholder 1"/>
          <p:cNvSpPr>
            <a:spLocks noGrp="1"/>
          </p:cNvSpPr>
          <p:nvPr>
            <p:ph idx="1"/>
          </p:nvPr>
        </p:nvSpPr>
        <p:spPr>
          <a:xfrm>
            <a:off x="935266" y="860811"/>
            <a:ext cx="10560048" cy="1991246"/>
          </a:xfrm>
        </p:spPr>
        <p:txBody>
          <a:bodyPr>
            <a:noAutofit/>
          </a:bodyPr>
          <a:lstStyle/>
          <a:p>
            <a:pPr algn="ctr">
              <a:buFont typeface="Wingdings" panose="05000000000000000000" pitchFamily="2" charset="2"/>
              <a:buChar char="Ø"/>
              <a:defRPr/>
            </a:pPr>
            <a:r>
              <a:rPr lang="en-US" sz="2400" b="1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Demi ITC" panose="020B0805030504020804" pitchFamily="34" charset="0"/>
              </a:rPr>
              <a:t>A SENTENCE MUST HAVE:</a:t>
            </a:r>
          </a:p>
          <a:p>
            <a:pPr lvl="1" algn="ctr">
              <a:buFont typeface="Wingdings" panose="05000000000000000000" pitchFamily="2" charset="2"/>
              <a:buChar char="Ø"/>
              <a:defRPr/>
            </a:pPr>
            <a:r>
              <a:rPr lang="en-US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Demi ITC" panose="020B0805030504020804" pitchFamily="34" charset="0"/>
              </a:rPr>
              <a:t>A subject (usually a noun)</a:t>
            </a:r>
          </a:p>
          <a:p>
            <a:pPr lvl="1" algn="ctr">
              <a:buFont typeface="Wingdings" panose="05000000000000000000" pitchFamily="2" charset="2"/>
              <a:buChar char="Ø"/>
              <a:defRPr/>
            </a:pPr>
            <a:r>
              <a:rPr lang="en-US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Demi ITC" panose="020B0805030504020804" pitchFamily="34" charset="0"/>
              </a:rPr>
              <a:t>A </a:t>
            </a:r>
            <a:r>
              <a:rPr lang="en-US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Demi ITC" panose="020B0805030504020804" pitchFamily="34" charset="0"/>
              </a:rPr>
              <a:t>verb </a:t>
            </a:r>
          </a:p>
          <a:p>
            <a:pPr lvl="1" algn="ctr">
              <a:buFont typeface="Wingdings" panose="05000000000000000000" pitchFamily="2" charset="2"/>
              <a:buChar char="Ø"/>
              <a:defRPr/>
            </a:pPr>
            <a:r>
              <a:rPr lang="en-US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Demi ITC" panose="020B0805030504020804" pitchFamily="34" charset="0"/>
              </a:rPr>
              <a:t>A </a:t>
            </a:r>
            <a:r>
              <a:rPr lang="en-US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Demi ITC" panose="020B0805030504020804" pitchFamily="34" charset="0"/>
              </a:rPr>
              <a:t>Complete Thought 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ras Demi ITC" panose="020B0805030504020804" pitchFamily="34" charset="0"/>
            </a:endParaRPr>
          </a:p>
          <a:p>
            <a:pPr marL="777240" lvl="2" indent="0">
              <a:buNone/>
              <a:defRPr/>
            </a:pPr>
            <a:r>
              <a:rPr lang="en-US" sz="2000" dirty="0">
                <a:latin typeface="Bookman Old Style" pitchFamily="18" charset="0"/>
              </a:rPr>
              <a:t> </a:t>
            </a:r>
          </a:p>
          <a:p>
            <a:pPr lvl="1">
              <a:defRPr/>
            </a:pPr>
            <a:endParaRPr lang="en-US" sz="2000" dirty="0">
              <a:latin typeface="Bookman Old Style" pitchFamily="18" charset="0"/>
            </a:endParaRPr>
          </a:p>
          <a:p>
            <a:endParaRPr lang="en-US" sz="2000" b="1" u="sng" dirty="0"/>
          </a:p>
          <a:p>
            <a:endParaRPr lang="en-US" sz="2000" b="1" u="sng" dirty="0"/>
          </a:p>
        </p:txBody>
      </p:sp>
      <p:sp>
        <p:nvSpPr>
          <p:cNvPr id="5" name="Rectangle 4"/>
          <p:cNvSpPr/>
          <p:nvPr/>
        </p:nvSpPr>
        <p:spPr>
          <a:xfrm>
            <a:off x="1126581" y="2932289"/>
            <a:ext cx="10559143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800" b="1" u="sng" dirty="0">
                <a:solidFill>
                  <a:srgbClr val="0070C0"/>
                </a:solidFill>
                <a:latin typeface="Eras Demi ITC" panose="020B0805030504020804" pitchFamily="34" charset="0"/>
              </a:rPr>
              <a:t>Correct:</a:t>
            </a:r>
            <a:r>
              <a:rPr lang="en-US" sz="2800" b="1" dirty="0">
                <a:solidFill>
                  <a:srgbClr val="0070C0"/>
                </a:solidFill>
                <a:latin typeface="Eras Demi ITC" panose="020B0805030504020804" pitchFamily="34" charset="0"/>
              </a:rPr>
              <a:t> </a:t>
            </a:r>
            <a:r>
              <a:rPr lang="en-US" sz="2800" b="1" u="sng" dirty="0">
                <a:solidFill>
                  <a:srgbClr val="0070C0"/>
                </a:solidFill>
                <a:latin typeface="Eras Demi ITC" panose="020B0805030504020804" pitchFamily="34" charset="0"/>
              </a:rPr>
              <a:t>My dog ran across the street.</a:t>
            </a:r>
          </a:p>
          <a:p>
            <a:pPr lvl="2">
              <a:defRPr/>
            </a:pPr>
            <a:r>
              <a:rPr lang="en-US" sz="2800" b="1" dirty="0">
                <a:latin typeface="Eras Demi ITC" panose="020B0805030504020804" pitchFamily="34" charset="0"/>
              </a:rPr>
              <a:t>Subject</a:t>
            </a:r>
            <a:r>
              <a:rPr lang="en-US" sz="2800" dirty="0">
                <a:latin typeface="Eras Demi ITC" panose="020B0805030504020804" pitchFamily="34" charset="0"/>
              </a:rPr>
              <a:t>: </a:t>
            </a:r>
            <a:r>
              <a:rPr lang="en-US" sz="2800" dirty="0">
                <a:solidFill>
                  <a:schemeClr val="accent4">
                    <a:lumMod val="50000"/>
                  </a:schemeClr>
                </a:solidFill>
                <a:latin typeface="Eras Demi ITC" panose="020B0805030504020804" pitchFamily="34" charset="0"/>
              </a:rPr>
              <a:t>dog</a:t>
            </a:r>
            <a:r>
              <a:rPr lang="en-US" sz="2800" dirty="0">
                <a:solidFill>
                  <a:srgbClr val="002060"/>
                </a:solidFill>
                <a:latin typeface="Eras Demi ITC" panose="020B0805030504020804" pitchFamily="34" charset="0"/>
              </a:rPr>
              <a:t>     </a:t>
            </a:r>
            <a:r>
              <a:rPr lang="en-US" sz="2800" b="1" dirty="0">
                <a:latin typeface="Eras Demi ITC" panose="020B0805030504020804" pitchFamily="34" charset="0"/>
              </a:rPr>
              <a:t>Verb</a:t>
            </a:r>
            <a:r>
              <a:rPr lang="en-US" sz="2800" dirty="0">
                <a:latin typeface="Eras Demi ITC" panose="020B0805030504020804" pitchFamily="34" charset="0"/>
              </a:rPr>
              <a:t>: </a:t>
            </a:r>
            <a:r>
              <a:rPr lang="en-US" sz="2800" dirty="0">
                <a:solidFill>
                  <a:schemeClr val="accent4">
                    <a:lumMod val="50000"/>
                  </a:schemeClr>
                </a:solidFill>
                <a:latin typeface="Eras Demi ITC" panose="020B0805030504020804" pitchFamily="34" charset="0"/>
              </a:rPr>
              <a:t>ran</a:t>
            </a:r>
            <a:r>
              <a:rPr lang="en-US" sz="2800" dirty="0">
                <a:solidFill>
                  <a:srgbClr val="002060"/>
                </a:solidFill>
                <a:latin typeface="Eras Demi ITC" panose="020B0805030504020804" pitchFamily="34" charset="0"/>
              </a:rPr>
              <a:t>    </a:t>
            </a:r>
            <a:r>
              <a:rPr lang="en-US" sz="2800" b="1" dirty="0">
                <a:latin typeface="Eras Demi ITC" panose="020B0805030504020804" pitchFamily="34" charset="0"/>
              </a:rPr>
              <a:t>Complete thought</a:t>
            </a:r>
            <a:r>
              <a:rPr lang="en-US" sz="2800" dirty="0">
                <a:solidFill>
                  <a:srgbClr val="002060"/>
                </a:solidFill>
                <a:latin typeface="Eras Demi ITC" panose="020B0805030504020804" pitchFamily="34" charset="0"/>
              </a:rPr>
              <a:t>: </a:t>
            </a:r>
            <a:r>
              <a:rPr lang="en-US" sz="2800" dirty="0">
                <a:solidFill>
                  <a:schemeClr val="accent4">
                    <a:lumMod val="50000"/>
                  </a:schemeClr>
                </a:solidFill>
                <a:latin typeface="Eras Demi ITC" panose="020B0805030504020804" pitchFamily="34" charset="0"/>
              </a:rPr>
              <a:t>Yes</a:t>
            </a:r>
          </a:p>
          <a:p>
            <a:pPr>
              <a:defRPr/>
            </a:pPr>
            <a:r>
              <a:rPr lang="en-US" sz="2800" u="sng" dirty="0">
                <a:solidFill>
                  <a:srgbClr val="0070C0"/>
                </a:solidFill>
                <a:latin typeface="Eras Demi ITC" panose="020B0805030504020804" pitchFamily="34" charset="0"/>
              </a:rPr>
              <a:t>Correct</a:t>
            </a:r>
            <a:r>
              <a:rPr lang="en-US" sz="2800" dirty="0">
                <a:solidFill>
                  <a:srgbClr val="0070C0"/>
                </a:solidFill>
                <a:latin typeface="Eras Demi ITC" panose="020B0805030504020804" pitchFamily="34" charset="0"/>
              </a:rPr>
              <a:t>: </a:t>
            </a:r>
            <a:r>
              <a:rPr lang="en-US" sz="2800" u="sng" dirty="0">
                <a:solidFill>
                  <a:srgbClr val="0070C0"/>
                </a:solidFill>
                <a:latin typeface="Eras Demi ITC" panose="020B0805030504020804" pitchFamily="34" charset="0"/>
              </a:rPr>
              <a:t>Duke sleeps profoundly. </a:t>
            </a:r>
          </a:p>
          <a:p>
            <a:pPr lvl="2">
              <a:defRPr/>
            </a:pPr>
            <a:r>
              <a:rPr lang="en-US" sz="2800" b="1" dirty="0">
                <a:latin typeface="Eras Demi ITC" panose="020B0805030504020804" pitchFamily="34" charset="0"/>
              </a:rPr>
              <a:t>Subject</a:t>
            </a:r>
            <a:r>
              <a:rPr lang="en-US" sz="2800" dirty="0">
                <a:latin typeface="Eras Demi ITC" panose="020B0805030504020804" pitchFamily="34" charset="0"/>
              </a:rPr>
              <a:t>: </a:t>
            </a:r>
            <a:r>
              <a:rPr lang="en-US" sz="2800" dirty="0">
                <a:solidFill>
                  <a:schemeClr val="accent4">
                    <a:lumMod val="50000"/>
                  </a:schemeClr>
                </a:solidFill>
                <a:latin typeface="Eras Demi ITC" panose="020B0805030504020804" pitchFamily="34" charset="0"/>
              </a:rPr>
              <a:t>Duke</a:t>
            </a:r>
            <a:r>
              <a:rPr lang="en-US" sz="2800" dirty="0">
                <a:latin typeface="Eras Demi ITC" panose="020B0805030504020804" pitchFamily="34" charset="0"/>
              </a:rPr>
              <a:t>     </a:t>
            </a:r>
            <a:r>
              <a:rPr lang="en-US" sz="2800" b="1" dirty="0">
                <a:latin typeface="Eras Demi ITC" panose="020B0805030504020804" pitchFamily="34" charset="0"/>
              </a:rPr>
              <a:t>Verb</a:t>
            </a:r>
            <a:r>
              <a:rPr lang="en-US" sz="2800" dirty="0">
                <a:latin typeface="Eras Demi ITC" panose="020B0805030504020804" pitchFamily="34" charset="0"/>
              </a:rPr>
              <a:t>: </a:t>
            </a:r>
            <a:r>
              <a:rPr lang="en-US" sz="2800" dirty="0">
                <a:solidFill>
                  <a:schemeClr val="accent4">
                    <a:lumMod val="50000"/>
                  </a:schemeClr>
                </a:solidFill>
                <a:latin typeface="Eras Demi ITC" panose="020B0805030504020804" pitchFamily="34" charset="0"/>
              </a:rPr>
              <a:t>sleeps </a:t>
            </a:r>
            <a:r>
              <a:rPr lang="en-US" sz="2800" dirty="0">
                <a:solidFill>
                  <a:srgbClr val="002060"/>
                </a:solidFill>
                <a:latin typeface="Eras Demi ITC" panose="020B0805030504020804" pitchFamily="34" charset="0"/>
              </a:rPr>
              <a:t>  </a:t>
            </a:r>
            <a:r>
              <a:rPr lang="en-US" sz="2800" b="1" dirty="0">
                <a:latin typeface="Eras Demi ITC" panose="020B0805030504020804" pitchFamily="34" charset="0"/>
              </a:rPr>
              <a:t>Complete Thought</a:t>
            </a:r>
            <a:r>
              <a:rPr lang="en-US" sz="2800" dirty="0">
                <a:solidFill>
                  <a:srgbClr val="002060"/>
                </a:solidFill>
                <a:latin typeface="Eras Demi ITC" panose="020B0805030504020804" pitchFamily="34" charset="0"/>
              </a:rPr>
              <a:t>: </a:t>
            </a:r>
            <a:r>
              <a:rPr lang="en-US" sz="2800" dirty="0">
                <a:solidFill>
                  <a:schemeClr val="accent4">
                    <a:lumMod val="50000"/>
                  </a:schemeClr>
                </a:solidFill>
                <a:latin typeface="Eras Demi ITC" panose="020B0805030504020804" pitchFamily="34" charset="0"/>
              </a:rPr>
              <a:t>yes</a:t>
            </a:r>
            <a:r>
              <a:rPr lang="en-US" sz="2800" dirty="0">
                <a:latin typeface="Eras Demi ITC" panose="020B0805030504020804" pitchFamily="34" charset="0"/>
              </a:rPr>
              <a:t> </a:t>
            </a:r>
          </a:p>
          <a:p>
            <a:pPr>
              <a:defRPr/>
            </a:pPr>
            <a:r>
              <a:rPr lang="en-US" sz="2800" u="sng" dirty="0">
                <a:solidFill>
                  <a:srgbClr val="0070C0"/>
                </a:solidFill>
                <a:latin typeface="Eras Demi ITC" panose="020B0805030504020804" pitchFamily="34" charset="0"/>
              </a:rPr>
              <a:t>Incorrect: Because it was really hot outside. </a:t>
            </a:r>
          </a:p>
          <a:p>
            <a:pPr lvl="1">
              <a:defRPr/>
            </a:pPr>
            <a:r>
              <a:rPr lang="en-US" sz="2400" b="1" dirty="0">
                <a:latin typeface="Eras Demi ITC" panose="020B0805030504020804" pitchFamily="34" charset="0"/>
              </a:rPr>
              <a:t>Subject</a:t>
            </a:r>
            <a:r>
              <a:rPr lang="en-US" sz="2400" dirty="0">
                <a:latin typeface="Eras Demi ITC" panose="020B0805030504020804" pitchFamily="34" charset="0"/>
              </a:rPr>
              <a:t>: </a:t>
            </a:r>
            <a:r>
              <a:rPr lang="en-US" sz="2400" dirty="0">
                <a:solidFill>
                  <a:schemeClr val="accent4">
                    <a:lumMod val="50000"/>
                  </a:schemeClr>
                </a:solidFill>
                <a:latin typeface="Eras Demi ITC" panose="020B0805030504020804" pitchFamily="34" charset="0"/>
              </a:rPr>
              <a:t>Missing</a:t>
            </a:r>
            <a:r>
              <a:rPr lang="en-US" sz="2400" dirty="0">
                <a:solidFill>
                  <a:srgbClr val="002060"/>
                </a:solidFill>
                <a:latin typeface="Eras Demi ITC" panose="020B0805030504020804" pitchFamily="34" charset="0"/>
              </a:rPr>
              <a:t>       </a:t>
            </a:r>
            <a:r>
              <a:rPr lang="en-US" sz="2400" b="1" dirty="0">
                <a:latin typeface="Eras Demi ITC" panose="020B0805030504020804" pitchFamily="34" charset="0"/>
              </a:rPr>
              <a:t>Verb</a:t>
            </a:r>
            <a:r>
              <a:rPr lang="en-US" sz="2400" dirty="0">
                <a:latin typeface="Eras Demi ITC" panose="020B0805030504020804" pitchFamily="34" charset="0"/>
              </a:rPr>
              <a:t>: </a:t>
            </a:r>
            <a:r>
              <a:rPr lang="en-US" sz="2400" dirty="0">
                <a:solidFill>
                  <a:schemeClr val="accent4">
                    <a:lumMod val="50000"/>
                  </a:schemeClr>
                </a:solidFill>
                <a:latin typeface="Eras Demi ITC" panose="020B0805030504020804" pitchFamily="34" charset="0"/>
              </a:rPr>
              <a:t>was</a:t>
            </a:r>
            <a:r>
              <a:rPr lang="en-US" sz="2400" dirty="0">
                <a:latin typeface="Eras Demi ITC" panose="020B0805030504020804" pitchFamily="34" charset="0"/>
              </a:rPr>
              <a:t>     </a:t>
            </a:r>
            <a:r>
              <a:rPr lang="en-US" sz="2400" b="1" dirty="0">
                <a:latin typeface="Eras Demi ITC" panose="020B0805030504020804" pitchFamily="34" charset="0"/>
              </a:rPr>
              <a:t>Complete Thought</a:t>
            </a:r>
            <a:r>
              <a:rPr lang="en-US" sz="2400" dirty="0">
                <a:latin typeface="Eras Demi ITC" panose="020B0805030504020804" pitchFamily="34" charset="0"/>
              </a:rPr>
              <a:t>: </a:t>
            </a:r>
            <a:r>
              <a:rPr lang="en-US" sz="2400" dirty="0">
                <a:solidFill>
                  <a:schemeClr val="accent4">
                    <a:lumMod val="50000"/>
                  </a:schemeClr>
                </a:solidFill>
                <a:latin typeface="Eras Demi ITC" panose="020B0805030504020804" pitchFamily="34" charset="0"/>
              </a:rPr>
              <a:t>no</a:t>
            </a:r>
            <a:r>
              <a:rPr lang="en-US" sz="2400" dirty="0">
                <a:latin typeface="Eras Demi ITC" panose="020B0805030504020804" pitchFamily="34" charset="0"/>
              </a:rPr>
              <a:t> </a:t>
            </a:r>
          </a:p>
          <a:p>
            <a:pPr>
              <a:defRPr/>
            </a:pPr>
            <a:r>
              <a:rPr lang="en-US" sz="2800" u="sng" dirty="0">
                <a:solidFill>
                  <a:srgbClr val="0070C0"/>
                </a:solidFill>
                <a:latin typeface="Eras Demi ITC" panose="020B0805030504020804" pitchFamily="34" charset="0"/>
              </a:rPr>
              <a:t>Incorrect: A story with deep thoughts and emotions</a:t>
            </a:r>
            <a:r>
              <a:rPr lang="en-US" sz="2800" dirty="0">
                <a:solidFill>
                  <a:srgbClr val="0070C0"/>
                </a:solidFill>
                <a:latin typeface="Eras Demi ITC" panose="020B0805030504020804" pitchFamily="34" charset="0"/>
              </a:rPr>
              <a:t>. </a:t>
            </a:r>
          </a:p>
          <a:p>
            <a:pPr lvl="1">
              <a:defRPr/>
            </a:pPr>
            <a:r>
              <a:rPr lang="en-US" sz="2400" b="1" dirty="0">
                <a:latin typeface="Eras Demi ITC" panose="020B0805030504020804" pitchFamily="34" charset="0"/>
              </a:rPr>
              <a:t>Subject</a:t>
            </a:r>
            <a:r>
              <a:rPr lang="en-US" sz="2400" dirty="0">
                <a:latin typeface="Eras Demi ITC" panose="020B0805030504020804" pitchFamily="34" charset="0"/>
              </a:rPr>
              <a:t>: </a:t>
            </a:r>
            <a:r>
              <a:rPr lang="en-US" sz="2400" dirty="0">
                <a:solidFill>
                  <a:schemeClr val="accent4">
                    <a:lumMod val="50000"/>
                  </a:schemeClr>
                </a:solidFill>
                <a:latin typeface="Eras Demi ITC" panose="020B0805030504020804" pitchFamily="34" charset="0"/>
              </a:rPr>
              <a:t>story </a:t>
            </a:r>
            <a:r>
              <a:rPr lang="en-US" sz="2400" dirty="0">
                <a:latin typeface="Eras Demi ITC" panose="020B0805030504020804" pitchFamily="34" charset="0"/>
              </a:rPr>
              <a:t>         </a:t>
            </a:r>
            <a:r>
              <a:rPr lang="en-US" sz="2400" b="1" dirty="0">
                <a:latin typeface="Eras Demi ITC" panose="020B0805030504020804" pitchFamily="34" charset="0"/>
              </a:rPr>
              <a:t>Verb</a:t>
            </a:r>
            <a:r>
              <a:rPr lang="en-US" sz="2400" dirty="0">
                <a:latin typeface="Eras Demi ITC" panose="020B0805030504020804" pitchFamily="34" charset="0"/>
              </a:rPr>
              <a:t>: </a:t>
            </a:r>
            <a:r>
              <a:rPr lang="en-US" sz="2400" dirty="0">
                <a:solidFill>
                  <a:schemeClr val="accent4">
                    <a:lumMod val="50000"/>
                  </a:schemeClr>
                </a:solidFill>
                <a:latin typeface="Eras Demi ITC" panose="020B0805030504020804" pitchFamily="34" charset="0"/>
              </a:rPr>
              <a:t>Missing</a:t>
            </a:r>
            <a:r>
              <a:rPr lang="en-US" sz="2400" dirty="0">
                <a:solidFill>
                  <a:srgbClr val="002060"/>
                </a:solidFill>
                <a:latin typeface="Eras Demi ITC" panose="020B0805030504020804" pitchFamily="34" charset="0"/>
              </a:rPr>
              <a:t>    </a:t>
            </a:r>
            <a:r>
              <a:rPr lang="en-US" sz="2400" b="1" dirty="0">
                <a:latin typeface="Eras Demi ITC" panose="020B0805030504020804" pitchFamily="34" charset="0"/>
              </a:rPr>
              <a:t>Complete Thought</a:t>
            </a:r>
            <a:r>
              <a:rPr lang="en-US" sz="2400" dirty="0">
                <a:solidFill>
                  <a:srgbClr val="002060"/>
                </a:solidFill>
                <a:latin typeface="Eras Demi ITC" panose="020B0805030504020804" pitchFamily="34" charset="0"/>
              </a:rPr>
              <a:t>: </a:t>
            </a:r>
            <a:r>
              <a:rPr lang="en-US" sz="2400" dirty="0">
                <a:solidFill>
                  <a:schemeClr val="accent4">
                    <a:lumMod val="50000"/>
                  </a:schemeClr>
                </a:solidFill>
                <a:latin typeface="Eras Demi ITC" panose="020B0805030504020804" pitchFamily="34" charset="0"/>
              </a:rPr>
              <a:t>no</a:t>
            </a:r>
          </a:p>
        </p:txBody>
      </p:sp>
    </p:spTree>
    <p:extLst>
      <p:ext uri="{BB962C8B-B14F-4D97-AF65-F5344CB8AC3E}">
        <p14:creationId xmlns:p14="http://schemas.microsoft.com/office/powerpoint/2010/main" val="23789739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22435" y="221823"/>
            <a:ext cx="10178322" cy="815044"/>
          </a:xfrm>
        </p:spPr>
        <p:txBody>
          <a:bodyPr/>
          <a:lstStyle/>
          <a:p>
            <a:pPr algn="ctr"/>
            <a:r>
              <a:rPr lang="en-US" dirty="0"/>
              <a:t>READ THE SENTENCES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3078" y="1167628"/>
            <a:ext cx="10777036" cy="1251856"/>
          </a:xfrm>
        </p:spPr>
        <p:txBody>
          <a:bodyPr>
            <a:normAutofit/>
          </a:bodyPr>
          <a:lstStyle/>
          <a:p>
            <a:pPr algn="ctr">
              <a:buFont typeface="Wingdings" panose="05000000000000000000" pitchFamily="2" charset="2"/>
              <a:buChar char="Ø"/>
            </a:pPr>
            <a:r>
              <a:rPr lang="en-US" sz="3200" dirty="0"/>
              <a:t>Write down what the </a:t>
            </a:r>
            <a:r>
              <a:rPr lang="en-US" sz="3200" u="sng" dirty="0"/>
              <a:t>Main Noun </a:t>
            </a:r>
            <a:r>
              <a:rPr lang="en-US" sz="3200" dirty="0"/>
              <a:t>is &amp; what the </a:t>
            </a:r>
            <a:r>
              <a:rPr lang="en-US" sz="3200" u="sng" dirty="0"/>
              <a:t>Main Verb </a:t>
            </a:r>
            <a:r>
              <a:rPr lang="en-US" sz="3200" dirty="0"/>
              <a:t>is from each sentence.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023078" y="2477839"/>
            <a:ext cx="10777036" cy="12518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 typeface="+mj-lt"/>
              <a:buAutoNum type="arabicPeriod"/>
            </a:pPr>
            <a:r>
              <a:rPr lang="en-US" sz="3600" dirty="0">
                <a:solidFill>
                  <a:srgbClr val="002060"/>
                </a:solidFill>
              </a:rPr>
              <a:t>The class was taught by Professor Johnson.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>
                <a:solidFill>
                  <a:srgbClr val="002060"/>
                </a:solidFill>
              </a:rPr>
              <a:t>My doctor is very kind.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>
                <a:solidFill>
                  <a:srgbClr val="002060"/>
                </a:solidFill>
              </a:rPr>
              <a:t>You’re going to have to start coming for tutoring.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>
                <a:solidFill>
                  <a:srgbClr val="002060"/>
                </a:solidFill>
              </a:rPr>
              <a:t>There are so many awesome movies at the theater!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>
                <a:solidFill>
                  <a:srgbClr val="002060"/>
                </a:solidFill>
              </a:rPr>
              <a:t>I’m going to ask Mr. Garcia to give me some recipes because I love his cooking. </a:t>
            </a:r>
            <a:endParaRPr lang="en-US" sz="3600" u="sng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47770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1678" y="202977"/>
            <a:ext cx="10178322" cy="1492132"/>
          </a:xfrm>
        </p:spPr>
        <p:txBody>
          <a:bodyPr/>
          <a:lstStyle/>
          <a:p>
            <a:pPr algn="ctr"/>
            <a:r>
              <a:rPr lang="en-US" dirty="0"/>
              <a:t>SUBJECT &amp; predicate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9161" y="1024797"/>
            <a:ext cx="10832291" cy="5630226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Subject of a sentence tells who or what the sentence is about.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3600" dirty="0"/>
              <a:t>Example: </a:t>
            </a:r>
            <a:r>
              <a:rPr lang="en-US" sz="3600" i="1" u="sng" dirty="0">
                <a:solidFill>
                  <a:srgbClr val="FF0000"/>
                </a:solidFill>
              </a:rPr>
              <a:t>The woman with the green hat </a:t>
            </a:r>
            <a:r>
              <a:rPr lang="en-US" sz="3600" i="1" dirty="0"/>
              <a:t>ate lunch.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3600" i="1" dirty="0">
                <a:solidFill>
                  <a:schemeClr val="tx1"/>
                </a:solidFill>
                <a:highlight>
                  <a:srgbClr val="FFFF00"/>
                </a:highlight>
              </a:rPr>
              <a:t>HINT: </a:t>
            </a:r>
            <a:r>
              <a:rPr lang="en-US" sz="3600" dirty="0">
                <a:solidFill>
                  <a:schemeClr val="tx1"/>
                </a:solidFill>
                <a:highlight>
                  <a:srgbClr val="FFFF00"/>
                </a:highlight>
              </a:rPr>
              <a:t>The subject includes the Main Noun</a:t>
            </a:r>
            <a:endParaRPr lang="en-US" sz="3600" i="1" dirty="0">
              <a:solidFill>
                <a:schemeClr val="tx1"/>
              </a:solidFill>
              <a:highlight>
                <a:srgbClr val="FFFF00"/>
              </a:highlight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Predicate of a sentence tells what the subject does or is.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3600" dirty="0"/>
              <a:t>Example: </a:t>
            </a:r>
            <a:r>
              <a:rPr lang="en-US" sz="3600" i="1" dirty="0"/>
              <a:t>The woman with the green hat </a:t>
            </a:r>
            <a:r>
              <a:rPr lang="en-US" sz="3600" i="1" u="sng" dirty="0">
                <a:solidFill>
                  <a:srgbClr val="FF0000"/>
                </a:solidFill>
              </a:rPr>
              <a:t>ate lunch</a:t>
            </a:r>
            <a:r>
              <a:rPr lang="en-US" sz="3600" i="1" dirty="0"/>
              <a:t>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3600" i="1" dirty="0">
                <a:solidFill>
                  <a:schemeClr val="tx1"/>
                </a:solidFill>
                <a:highlight>
                  <a:srgbClr val="FFFF00"/>
                </a:highlight>
              </a:rPr>
              <a:t>HINT:  </a:t>
            </a:r>
            <a:r>
              <a:rPr lang="en-US" sz="3600" dirty="0">
                <a:solidFill>
                  <a:schemeClr val="tx1"/>
                </a:solidFill>
                <a:highlight>
                  <a:srgbClr val="FFFF00"/>
                </a:highlight>
              </a:rPr>
              <a:t>The predicate includes the Main Verb</a:t>
            </a:r>
          </a:p>
        </p:txBody>
      </p:sp>
    </p:spTree>
    <p:extLst>
      <p:ext uri="{BB962C8B-B14F-4D97-AF65-F5344CB8AC3E}">
        <p14:creationId xmlns:p14="http://schemas.microsoft.com/office/powerpoint/2010/main" val="29762789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22435" y="221823"/>
            <a:ext cx="10178322" cy="815044"/>
          </a:xfrm>
        </p:spPr>
        <p:txBody>
          <a:bodyPr/>
          <a:lstStyle/>
          <a:p>
            <a:pPr algn="ctr"/>
            <a:r>
              <a:rPr lang="en-US" dirty="0"/>
              <a:t>READ THE SENTENCES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3078" y="1167628"/>
            <a:ext cx="10777036" cy="1251856"/>
          </a:xfrm>
        </p:spPr>
        <p:txBody>
          <a:bodyPr>
            <a:normAutofit/>
          </a:bodyPr>
          <a:lstStyle/>
          <a:p>
            <a:pPr algn="ctr">
              <a:buFont typeface="Wingdings" panose="05000000000000000000" pitchFamily="2" charset="2"/>
              <a:buChar char="Ø"/>
            </a:pPr>
            <a:r>
              <a:rPr lang="en-US" sz="3200" dirty="0"/>
              <a:t>Write down the 2 words between where the subject ends and </a:t>
            </a:r>
            <a:r>
              <a:rPr lang="en-US" sz="3200"/>
              <a:t>the predicate begins</a:t>
            </a:r>
            <a:endParaRPr lang="en-US" sz="32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023078" y="2477839"/>
            <a:ext cx="10777036" cy="12518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 typeface="+mj-lt"/>
              <a:buAutoNum type="arabicPeriod"/>
            </a:pPr>
            <a:r>
              <a:rPr lang="en-US" sz="3600" dirty="0">
                <a:solidFill>
                  <a:srgbClr val="002060"/>
                </a:solidFill>
              </a:rPr>
              <a:t>The class was taught by Professor Johnson.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>
                <a:solidFill>
                  <a:srgbClr val="002060"/>
                </a:solidFill>
              </a:rPr>
              <a:t>My doctor is very kind.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>
                <a:solidFill>
                  <a:srgbClr val="002060"/>
                </a:solidFill>
              </a:rPr>
              <a:t>You’re going to have to start coming for tutoring.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>
                <a:solidFill>
                  <a:srgbClr val="002060"/>
                </a:solidFill>
              </a:rPr>
              <a:t>There are so many awesome movies at the theater!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>
                <a:solidFill>
                  <a:srgbClr val="002060"/>
                </a:solidFill>
              </a:rPr>
              <a:t>I’m going to ask Mr. Garcia to give me some recipes because I love his cooking. </a:t>
            </a:r>
            <a:endParaRPr lang="en-US" sz="3600" u="sng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6577654"/>
      </p:ext>
    </p:extLst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TM10001106[[fn=Badge]]</Template>
  <TotalTime>35</TotalTime>
  <Words>212</Words>
  <Application>Microsoft Office PowerPoint</Application>
  <PresentationFormat>Widescreen</PresentationFormat>
  <Paragraphs>38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Arial</vt:lpstr>
      <vt:lpstr>Bookman Old Style</vt:lpstr>
      <vt:lpstr>Eras Demi ITC</vt:lpstr>
      <vt:lpstr>Gill Sans MT</vt:lpstr>
      <vt:lpstr>Impact</vt:lpstr>
      <vt:lpstr>Wingdings</vt:lpstr>
      <vt:lpstr>Badge</vt:lpstr>
      <vt:lpstr>COMPLETE SENTENCES</vt:lpstr>
      <vt:lpstr>Complete Sentences</vt:lpstr>
      <vt:lpstr>READ THE SENTENCES</vt:lpstr>
      <vt:lpstr>SUBJECT &amp; predicate</vt:lpstr>
      <vt:lpstr>READ THE SENTENCES</vt:lpstr>
    </vt:vector>
  </TitlesOfParts>
  <Company>Phoenix Union High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COMPLETE SENTENCES</dc:title>
  <dc:creator>Lopez, Salvador</dc:creator>
  <cp:lastModifiedBy>Lopez, Salvador</cp:lastModifiedBy>
  <cp:revision>9</cp:revision>
  <dcterms:created xsi:type="dcterms:W3CDTF">2019-01-09T21:13:10Z</dcterms:created>
  <dcterms:modified xsi:type="dcterms:W3CDTF">2019-01-15T21:36:49Z</dcterms:modified>
</cp:coreProperties>
</file>