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110F6-FC80-47DA-87D2-A91C0CF15FB6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83E6A-CB34-4FAF-8935-9EDD19A62E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783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83E6A-CB34-4FAF-8935-9EDD19A62ED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637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83E6A-CB34-4FAF-8935-9EDD19A62E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70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83E6A-CB34-4FAF-8935-9EDD19A62ED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43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583E6A-CB34-4FAF-8935-9EDD19A62ED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81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13" name="Freeform 12"/>
          <p:cNvSpPr/>
          <p:nvPr/>
        </p:nvSpPr>
        <p:spPr>
          <a:xfrm>
            <a:off x="-8467" y="-16933"/>
            <a:ext cx="8754534" cy="6451600"/>
          </a:xfrm>
          <a:custGeom>
            <a:avLst/>
            <a:gdLst/>
            <a:ahLst/>
            <a:cxnLst/>
            <a:rect l="l" t="t" r="r" b="b"/>
            <a:pathLst>
              <a:path w="8754534" h="6451600">
                <a:moveTo>
                  <a:pt x="8373534" y="0"/>
                </a:moveTo>
                <a:lnTo>
                  <a:pt x="8754534" y="5994400"/>
                </a:lnTo>
                <a:lnTo>
                  <a:pt x="0" y="6451600"/>
                </a:lnTo>
                <a:lnTo>
                  <a:pt x="0" y="0"/>
                </a:lnTo>
                <a:lnTo>
                  <a:pt x="8373534" y="0"/>
                </a:lnTo>
                <a:close/>
              </a:path>
            </a:pathLst>
          </a:custGeom>
          <a:ln>
            <a:noFill/>
          </a:ln>
          <a:effectLst>
            <a:outerShdw blurRad="98425" dist="76200" dir="4380000" algn="tl" rotWithShape="0">
              <a:srgbClr val="000000">
                <a:alpha val="68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Freeform 22"/>
          <p:cNvSpPr/>
          <p:nvPr/>
        </p:nvSpPr>
        <p:spPr>
          <a:xfrm>
            <a:off x="-10379" y="4445000"/>
            <a:ext cx="8464695" cy="1715811"/>
          </a:xfrm>
          <a:custGeom>
            <a:avLst/>
            <a:gdLst/>
            <a:ahLst/>
            <a:cxnLst/>
            <a:rect l="l" t="t" r="r" b="b"/>
            <a:pathLst>
              <a:path w="8428428" h="1878553">
                <a:moveTo>
                  <a:pt x="0" y="438229"/>
                </a:moveTo>
                <a:lnTo>
                  <a:pt x="8343246" y="0"/>
                </a:lnTo>
                <a:lnTo>
                  <a:pt x="8428428" y="1424838"/>
                </a:lnTo>
                <a:lnTo>
                  <a:pt x="7515" y="1878553"/>
                </a:lnTo>
                <a:lnTo>
                  <a:pt x="0" y="438229"/>
                </a:ln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Freeform 28"/>
          <p:cNvSpPr/>
          <p:nvPr/>
        </p:nvSpPr>
        <p:spPr>
          <a:xfrm>
            <a:off x="-2864" y="0"/>
            <a:ext cx="5811235" cy="321615"/>
          </a:xfrm>
          <a:custGeom>
            <a:avLst/>
            <a:gdLst/>
            <a:ahLst/>
            <a:cxnLst/>
            <a:rect l="l" t="t" r="r" b="b"/>
            <a:pathLst>
              <a:path w="5811235" h="321615">
                <a:moveTo>
                  <a:pt x="0" y="0"/>
                </a:moveTo>
                <a:lnTo>
                  <a:pt x="5811235" y="0"/>
                </a:lnTo>
                <a:lnTo>
                  <a:pt x="1" y="321615"/>
                </a:lnTo>
                <a:cubicBezTo>
                  <a:pt x="1" y="214410"/>
                  <a:pt x="0" y="107205"/>
                  <a:pt x="0" y="0"/>
                </a:cubicBezTo>
                <a:close/>
              </a:path>
            </a:pathLst>
          </a:custGeom>
          <a:gradFill flip="none" rotWithShape="1">
            <a:gsLst>
              <a:gs pos="34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Freeform 29"/>
          <p:cNvSpPr/>
          <p:nvPr/>
        </p:nvSpPr>
        <p:spPr>
          <a:xfrm rot="21420000">
            <a:off x="-170768" y="213023"/>
            <a:ext cx="8480534" cy="5746008"/>
          </a:xfrm>
          <a:custGeom>
            <a:avLst/>
            <a:gdLst/>
            <a:ahLst/>
            <a:cxnLst/>
            <a:rect l="l" t="t" r="r" b="b"/>
            <a:pathLst>
              <a:path w="11307378" h="5746008">
                <a:moveTo>
                  <a:pt x="11270997" y="0"/>
                </a:moveTo>
                <a:lnTo>
                  <a:pt x="11307378" y="5746008"/>
                </a:lnTo>
                <a:lnTo>
                  <a:pt x="1" y="5743137"/>
                </a:lnTo>
              </a:path>
            </a:pathLst>
          </a:custGeom>
          <a:ln w="82550">
            <a:solidFill>
              <a:schemeClr val="tx1">
                <a:lumMod val="50000"/>
                <a:lumOff val="50000"/>
              </a:schemeClr>
            </a:solidFill>
            <a:miter lim="800000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1420000">
            <a:off x="451416" y="668338"/>
            <a:ext cx="7533524" cy="2766528"/>
          </a:xfrm>
        </p:spPr>
        <p:txBody>
          <a:bodyPr anchor="b">
            <a:normAutofit/>
          </a:bodyPr>
          <a:lstStyle>
            <a:lvl1pPr algn="r"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21420000">
            <a:off x="554462" y="3446830"/>
            <a:ext cx="7512060" cy="550333"/>
          </a:xfrm>
        </p:spPr>
        <p:txBody>
          <a:bodyPr anchor="t">
            <a:noAutofit/>
          </a:bodyPr>
          <a:lstStyle>
            <a:lvl1pPr marL="0" indent="0" algn="r">
              <a:buNone/>
              <a:defRPr sz="2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1420000">
            <a:off x="3669071" y="4714242"/>
            <a:ext cx="4607740" cy="942356"/>
          </a:xfrm>
        </p:spPr>
        <p:txBody>
          <a:bodyPr/>
          <a:lstStyle>
            <a:lvl1pPr algn="ctr">
              <a:defRPr sz="42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1420000">
            <a:off x="-12134" y="4954635"/>
            <a:ext cx="2987069" cy="918361"/>
          </a:xfrm>
        </p:spPr>
        <p:txBody>
          <a:bodyPr vert="horz" lIns="91440" tIns="45720" rIns="91440" bIns="45720" rtlCol="0" anchor="ctr"/>
          <a:lstStyle>
            <a:lvl1pPr algn="r">
              <a:defRPr lang="en-US" sz="4200" dirty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1420000">
            <a:off x="7401518" y="3819948"/>
            <a:ext cx="680390" cy="498470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5-Point Star 32"/>
          <p:cNvSpPr/>
          <p:nvPr/>
        </p:nvSpPr>
        <p:spPr>
          <a:xfrm rot="21420000">
            <a:off x="3121951" y="5057183"/>
            <a:ext cx="515386" cy="515386"/>
          </a:xfrm>
          <a:prstGeom prst="star5">
            <a:avLst>
              <a:gd name="adj" fmla="val 26693"/>
              <a:gd name="hf" fmla="val 105146"/>
              <a:gd name="vf" fmla="val 11055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1275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106333"/>
            <a:ext cx="7796031" cy="58884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351" y="685800"/>
            <a:ext cx="7794385" cy="319490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702923"/>
            <a:ext cx="7796046" cy="682472"/>
          </a:xfrm>
        </p:spPr>
        <p:txBody>
          <a:bodyPr anchor="t"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2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77" cy="3194903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35" y="4106333"/>
            <a:ext cx="7796047" cy="127360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932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99" y="685800"/>
            <a:ext cx="7143765" cy="2916704"/>
          </a:xfrm>
        </p:spPr>
        <p:txBody>
          <a:bodyPr anchor="ctr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62698" y="3610032"/>
            <a:ext cx="6500967" cy="377768"/>
          </a:xfrm>
        </p:spPr>
        <p:txBody>
          <a:bodyPr anchor="t">
            <a:normAutofit/>
          </a:bodyPr>
          <a:lstStyle>
            <a:lvl1pPr marL="0" indent="0" algn="r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106334"/>
            <a:ext cx="7797662" cy="1268252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04280" y="88785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97147" y="290648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4428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1723855"/>
            <a:ext cx="7796030" cy="2511835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4247468"/>
            <a:ext cx="7796030" cy="114064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8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14352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14352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5967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175966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7785" y="206339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27785" y="2639658"/>
            <a:ext cx="2482596" cy="273492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18880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14335" y="2063396"/>
            <a:ext cx="2482596" cy="1536725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18880" y="4389288"/>
            <a:ext cx="2482596" cy="98529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17805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176999" y="2063396"/>
            <a:ext cx="2482596" cy="1535237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176998" y="4389286"/>
            <a:ext cx="2483655" cy="98530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26708" y="3813025"/>
            <a:ext cx="24825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90000"/>
              </a:lnSpc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26614" y="2063394"/>
            <a:ext cx="2482596" cy="1537196"/>
          </a:xfrm>
          <a:prstGeom prst="roundRect">
            <a:avLst>
              <a:gd name="adj" fmla="val 0"/>
            </a:avLst>
          </a:prstGeo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26614" y="4389284"/>
            <a:ext cx="2482596" cy="985302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454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2063396"/>
            <a:ext cx="7796030" cy="331119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456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1896" y="685801"/>
            <a:ext cx="1698485" cy="468878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514351" y="685801"/>
            <a:ext cx="5928323" cy="468878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194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1" y="2063396"/>
            <a:ext cx="7796030" cy="331118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53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6030" cy="319348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3742267"/>
            <a:ext cx="7796030" cy="1639614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87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7662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514350" y="2063396"/>
            <a:ext cx="3816536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495478" y="2063396"/>
            <a:ext cx="3814904" cy="3311189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38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7796030" cy="11581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569" y="2063396"/>
            <a:ext cx="3591317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514352" y="2861733"/>
            <a:ext cx="3816534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5340" y="2063396"/>
            <a:ext cx="3596671" cy="679994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495477" y="2861733"/>
            <a:ext cx="3816535" cy="2512852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60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192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503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232" y="685800"/>
            <a:ext cx="3095145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784600" y="685801"/>
            <a:ext cx="4525781" cy="468878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232" y="2709053"/>
            <a:ext cx="3095146" cy="2665533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35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1" y="685800"/>
            <a:ext cx="4408172" cy="2023252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47740" y="1"/>
            <a:ext cx="3162641" cy="5071533"/>
          </a:xfrm>
          <a:ln w="57150" cmpd="thinThick">
            <a:solidFill>
              <a:schemeClr val="bg1">
                <a:lumMod val="50000"/>
              </a:schemeClr>
            </a:solidFill>
            <a:miter lim="800000"/>
          </a:ln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1" y="2709053"/>
            <a:ext cx="4408171" cy="2362481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557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rickwork-SD-R1acrop.jp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-19048" y="1"/>
            <a:ext cx="9004013" cy="6644081"/>
            <a:chOff x="-25397" y="0"/>
            <a:chExt cx="12005350" cy="6644081"/>
          </a:xfrm>
        </p:grpSpPr>
        <p:sp useBgFill="1">
          <p:nvSpPr>
            <p:cNvPr id="11" name="Rectangle 10"/>
            <p:cNvSpPr/>
            <p:nvPr/>
          </p:nvSpPr>
          <p:spPr>
            <a:xfrm>
              <a:off x="1" y="0"/>
              <a:ext cx="11979952" cy="6644081"/>
            </a:xfrm>
            <a:prstGeom prst="rect">
              <a:avLst/>
            </a:prstGeom>
            <a:ln>
              <a:noFill/>
            </a:ln>
            <a:effectLst>
              <a:outerShdw blurRad="98425" dist="76200" dir="4380000" algn="tl" rotWithShape="0">
                <a:srgbClr val="000000">
                  <a:alpha val="68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1" y="5600215"/>
              <a:ext cx="11706512" cy="780581"/>
            </a:xfrm>
            <a:prstGeom prst="rect">
              <a:avLst/>
            </a:prstGeom>
            <a:gradFill flip="none" rotWithShape="1">
              <a:gsLst>
                <a:gs pos="34000">
                  <a:schemeClr val="accent1"/>
                </a:gs>
                <a:gs pos="100000">
                  <a:schemeClr val="accent1">
                    <a:lumMod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-25397" y="0"/>
              <a:ext cx="11773291" cy="6419514"/>
            </a:xfrm>
            <a:custGeom>
              <a:avLst/>
              <a:gdLst/>
              <a:ahLst/>
              <a:cxnLst/>
              <a:rect l="l" t="t" r="r" b="b"/>
              <a:pathLst>
                <a:path w="11773291" h="6419514">
                  <a:moveTo>
                    <a:pt x="11750059" y="0"/>
                  </a:moveTo>
                  <a:lnTo>
                    <a:pt x="11773291" y="6419514"/>
                  </a:lnTo>
                  <a:lnTo>
                    <a:pt x="0" y="6411047"/>
                  </a:lnTo>
                </a:path>
              </a:pathLst>
            </a:custGeom>
            <a:ln w="82550">
              <a:solidFill>
                <a:schemeClr val="tx1">
                  <a:lumMod val="50000"/>
                  <a:lumOff val="50000"/>
                </a:schemeClr>
              </a:solidFill>
              <a:miter lim="800000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4351" y="685801"/>
            <a:ext cx="7797662" cy="11519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1" y="2063396"/>
            <a:ext cx="7797662" cy="3311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73562" y="5757334"/>
            <a:ext cx="283845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B2B1585-0859-4EF1-A98C-3F966A65F26E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1" y="5757334"/>
            <a:ext cx="4124789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715341" y="5757334"/>
            <a:ext cx="680390" cy="49847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0" cap="all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C565114-89E4-4482-A3EC-5A8D543BA9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6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60000"/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LPD0z6K0VQ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pYoyQCau5k" TargetMode="Externa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cE6wIq6vlE4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fAxUpeVhCg?rel=0&amp;controls=0&amp;showinfo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RHETORIC &amp; REBELLION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Lopez</a:t>
            </a:r>
          </a:p>
          <a:p>
            <a:r>
              <a:rPr lang="en-US" dirty="0" smtClean="0"/>
              <a:t>English 5-6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239000" cy="1143000"/>
          </a:xfrm>
        </p:spPr>
        <p:txBody>
          <a:bodyPr/>
          <a:lstStyle/>
          <a:p>
            <a:r>
              <a:rPr lang="en-US" dirty="0" smtClean="0"/>
              <a:t>MORE Rhetorical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990600"/>
            <a:ext cx="8534400" cy="5715000"/>
          </a:xfrm>
        </p:spPr>
        <p:txBody>
          <a:bodyPr anchor="t">
            <a:normAutofit/>
          </a:bodyPr>
          <a:lstStyle/>
          <a:p>
            <a:r>
              <a:rPr lang="en-US" sz="2400" b="1" u="sng" dirty="0" smtClean="0"/>
              <a:t>Rhetorical Question</a:t>
            </a:r>
            <a:r>
              <a:rPr lang="en-US" sz="2400" b="1" dirty="0" smtClean="0"/>
              <a:t> </a:t>
            </a:r>
            <a:r>
              <a:rPr lang="en-US" sz="2400" dirty="0" smtClean="0"/>
              <a:t>– question that does not require a reply</a:t>
            </a:r>
          </a:p>
          <a:p>
            <a:pPr lvl="1"/>
            <a:r>
              <a:rPr lang="en-US" sz="2000" dirty="0" smtClean="0"/>
              <a:t>EX: “Seriously?  Do we have to go through this again?”</a:t>
            </a:r>
          </a:p>
          <a:p>
            <a:r>
              <a:rPr lang="en-US" sz="2400" b="1" u="sng" dirty="0" smtClean="0"/>
              <a:t>Antithesis</a:t>
            </a:r>
            <a:r>
              <a:rPr lang="en-US" sz="2400" dirty="0" smtClean="0"/>
              <a:t> – a device in which contrasting ideas are expressed</a:t>
            </a:r>
          </a:p>
          <a:p>
            <a:pPr lvl="1"/>
            <a:r>
              <a:rPr lang="en-US" sz="2000" dirty="0" smtClean="0"/>
              <a:t>EX: “…you’re not special.  Because everyone is.”</a:t>
            </a:r>
          </a:p>
          <a:p>
            <a:r>
              <a:rPr lang="en-US" sz="2400" b="1" u="sng" dirty="0" smtClean="0"/>
              <a:t>Repetition</a:t>
            </a:r>
            <a:r>
              <a:rPr lang="en-US" sz="2400" dirty="0" smtClean="0"/>
              <a:t> – use of the same word or phrase for emphasis</a:t>
            </a:r>
          </a:p>
          <a:p>
            <a:pPr lvl="1"/>
            <a:r>
              <a:rPr lang="en-US" sz="2000" dirty="0" smtClean="0"/>
              <a:t>EX</a:t>
            </a:r>
            <a:r>
              <a:rPr lang="en-US" sz="2000" dirty="0"/>
              <a:t>: “I have a dream that my four little children will one day live in a nation where they will not be judged by the color of their skin but by the content of their </a:t>
            </a:r>
            <a:r>
              <a:rPr lang="en-US" sz="2000" dirty="0" smtClean="0"/>
              <a:t>character.    I </a:t>
            </a:r>
            <a:r>
              <a:rPr lang="en-US" sz="2000" dirty="0"/>
              <a:t>have a dream today</a:t>
            </a:r>
            <a:r>
              <a:rPr lang="en-US" sz="2000" dirty="0" smtClean="0"/>
              <a:t>.”</a:t>
            </a:r>
            <a:endParaRPr lang="en-US" sz="20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884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smtClean="0"/>
              <a:t>ROCKY BALBOA SPEECH</a:t>
            </a:r>
            <a:endParaRPr lang="en-US" dirty="0"/>
          </a:p>
        </p:txBody>
      </p:sp>
      <p:pic>
        <p:nvPicPr>
          <p:cNvPr id="5" name="LPD0z6K0VQY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28600" y="1295400"/>
            <a:ext cx="8669338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9892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Annotate the speech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718011"/>
            <a:ext cx="8534400" cy="3692189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/>
              <a:t>Mark the speech for the 3 types of persuasion</a:t>
            </a:r>
          </a:p>
          <a:p>
            <a:pPr marL="0" indent="0">
              <a:buNone/>
            </a:pPr>
            <a:endParaRPr lang="en-US" sz="3600" dirty="0" smtClean="0"/>
          </a:p>
          <a:p>
            <a:pPr lvl="1"/>
            <a:r>
              <a:rPr lang="en-US" sz="3600" dirty="0" smtClean="0"/>
              <a:t>CIRCLE the ETHOS</a:t>
            </a:r>
          </a:p>
          <a:p>
            <a:pPr marL="292608" lvl="1" indent="0">
              <a:buNone/>
            </a:pPr>
            <a:endParaRPr lang="en-US" sz="3600" dirty="0" smtClean="0"/>
          </a:p>
          <a:p>
            <a:pPr lvl="1"/>
            <a:r>
              <a:rPr lang="en-US" sz="3600" dirty="0" smtClean="0"/>
              <a:t>SQUARE the PATHOS</a:t>
            </a:r>
          </a:p>
          <a:p>
            <a:pPr marL="292608" lvl="1" indent="0">
              <a:buNone/>
            </a:pPr>
            <a:endParaRPr lang="en-US" sz="3600" dirty="0" smtClean="0"/>
          </a:p>
          <a:p>
            <a:pPr lvl="1"/>
            <a:r>
              <a:rPr lang="en-US" sz="3600" dirty="0" smtClean="0"/>
              <a:t>UNDERLINE the LOGOS</a:t>
            </a:r>
            <a:endParaRPr lang="en-US" sz="3600" dirty="0"/>
          </a:p>
        </p:txBody>
      </p:sp>
      <p:sp>
        <p:nvSpPr>
          <p:cNvPr id="4" name="Oval 3"/>
          <p:cNvSpPr/>
          <p:nvPr/>
        </p:nvSpPr>
        <p:spPr>
          <a:xfrm>
            <a:off x="514351" y="2666999"/>
            <a:ext cx="3143249" cy="915871"/>
          </a:xfrm>
          <a:prstGeom prst="ellipse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14351" y="3728511"/>
            <a:ext cx="3295649" cy="683592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609600" y="5334000"/>
            <a:ext cx="3429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72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797662" cy="1151965"/>
          </a:xfrm>
        </p:spPr>
        <p:txBody>
          <a:bodyPr/>
          <a:lstStyle/>
          <a:p>
            <a:r>
              <a:rPr lang="en-US" sz="4800" dirty="0" smtClean="0"/>
              <a:t>Aristotle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54032" y="1143000"/>
            <a:ext cx="8456568" cy="4267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Written in the 4th century B.C.E., the Greek philosopher Aristotle compiled his thoughts on the art of rhetoric into </a:t>
            </a:r>
            <a:r>
              <a:rPr lang="en-US" sz="3200" i="1" dirty="0" smtClean="0"/>
              <a:t>On </a:t>
            </a:r>
            <a:r>
              <a:rPr lang="en-US" sz="3200" i="1" dirty="0" smtClean="0"/>
              <a:t>Rhetoric</a:t>
            </a:r>
            <a:endParaRPr lang="en-US" sz="3200" dirty="0"/>
          </a:p>
          <a:p>
            <a:pPr lvl="1"/>
            <a:r>
              <a:rPr lang="en-US" sz="3200" b="1" u="sng" dirty="0" smtClean="0"/>
              <a:t>Rhetoric</a:t>
            </a:r>
            <a:r>
              <a:rPr lang="en-US" sz="3200" dirty="0" smtClean="0"/>
              <a:t>  - </a:t>
            </a:r>
            <a:r>
              <a:rPr lang="en-US" sz="3200" dirty="0"/>
              <a:t>the study of writing or speaking as a means of communication or persuasion</a:t>
            </a:r>
            <a:endParaRPr lang="en-US" sz="4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382000" cy="1151965"/>
          </a:xfrm>
        </p:spPr>
        <p:txBody>
          <a:bodyPr/>
          <a:lstStyle/>
          <a:p>
            <a:r>
              <a:rPr lang="en-US" sz="4800" dirty="0" smtClean="0"/>
              <a:t>RHETORIC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37892" y="1304365"/>
            <a:ext cx="8372707" cy="4029635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including his theory on the three persuasive appeals.</a:t>
            </a:r>
          </a:p>
          <a:p>
            <a:pPr lvl="1"/>
            <a:r>
              <a:rPr lang="en-US" sz="3600" u="sng" dirty="0"/>
              <a:t>Ethos</a:t>
            </a:r>
            <a:r>
              <a:rPr lang="en-US" sz="3600" dirty="0"/>
              <a:t> – Speaker Credibility/Values &amp; Moral Standards</a:t>
            </a:r>
          </a:p>
          <a:p>
            <a:pPr lvl="1"/>
            <a:r>
              <a:rPr lang="en-US" sz="3600" u="sng" dirty="0"/>
              <a:t>Pathos</a:t>
            </a:r>
            <a:r>
              <a:rPr lang="en-US" sz="3600" dirty="0"/>
              <a:t> – Emotional Connection</a:t>
            </a:r>
          </a:p>
          <a:p>
            <a:pPr lvl="1"/>
            <a:r>
              <a:rPr lang="en-US" sz="3600" u="sng" dirty="0"/>
              <a:t>Logos</a:t>
            </a:r>
            <a:r>
              <a:rPr lang="en-US" sz="3600" dirty="0"/>
              <a:t> – Logical Argument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6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5400" u="sng" dirty="0" err="1" smtClean="0"/>
              <a:t>ETHos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3600" dirty="0" smtClean="0"/>
              <a:t>Credibility/Ethics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295400"/>
            <a:ext cx="8534400" cy="5257800"/>
          </a:xfrm>
        </p:spPr>
        <p:txBody>
          <a:bodyPr anchor="t">
            <a:normAutofit/>
          </a:bodyPr>
          <a:lstStyle/>
          <a:p>
            <a:r>
              <a:rPr lang="en-US" dirty="0"/>
              <a:t>Ethos is an appeal to ethics, </a:t>
            </a:r>
            <a:r>
              <a:rPr lang="en-US" dirty="0" smtClean="0"/>
              <a:t>in other words </a:t>
            </a:r>
            <a:r>
              <a:rPr lang="en-US" dirty="0"/>
              <a:t>convincing </a:t>
            </a:r>
            <a:r>
              <a:rPr lang="en-US" dirty="0" smtClean="0"/>
              <a:t>the audience the author/character, etc. is a credible (believable) person.</a:t>
            </a:r>
            <a:endParaRPr lang="en-US" dirty="0"/>
          </a:p>
          <a:p>
            <a:r>
              <a:rPr lang="en-US" dirty="0" smtClean="0"/>
              <a:t>You can convince an audience to accept anything you say, they have to accept what is being said as </a:t>
            </a:r>
            <a:r>
              <a:rPr lang="en-US" i="1" dirty="0" smtClean="0"/>
              <a:t>credible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are many aspects to building your credibility:</a:t>
            </a:r>
          </a:p>
          <a:p>
            <a:pPr lvl="2"/>
            <a:r>
              <a:rPr lang="en-US" dirty="0" smtClean="0"/>
              <a:t>Does the </a:t>
            </a:r>
            <a:r>
              <a:rPr lang="en-US" u="sng" dirty="0" smtClean="0"/>
              <a:t>audience</a:t>
            </a:r>
            <a:r>
              <a:rPr lang="en-US" dirty="0" smtClean="0"/>
              <a:t> respect the author/character, etc.?</a:t>
            </a:r>
          </a:p>
          <a:p>
            <a:pPr lvl="2"/>
            <a:r>
              <a:rPr lang="en-US" dirty="0" smtClean="0"/>
              <a:t>Does the </a:t>
            </a:r>
            <a:r>
              <a:rPr lang="en-US" u="sng" dirty="0" smtClean="0"/>
              <a:t>audience</a:t>
            </a:r>
            <a:r>
              <a:rPr lang="en-US" dirty="0" smtClean="0"/>
              <a:t> believe </a:t>
            </a:r>
            <a:r>
              <a:rPr lang="en-US" dirty="0"/>
              <a:t>the author/character, </a:t>
            </a:r>
            <a:r>
              <a:rPr lang="en-US" dirty="0" smtClean="0"/>
              <a:t>etc. is  of good character?</a:t>
            </a:r>
          </a:p>
          <a:p>
            <a:pPr lvl="2"/>
            <a:r>
              <a:rPr lang="en-US" dirty="0" smtClean="0"/>
              <a:t>Does the </a:t>
            </a:r>
            <a:r>
              <a:rPr lang="en-US" u="sng" dirty="0" smtClean="0"/>
              <a:t>audience</a:t>
            </a:r>
            <a:r>
              <a:rPr lang="en-US" dirty="0" smtClean="0"/>
              <a:t> believe </a:t>
            </a:r>
            <a:r>
              <a:rPr lang="en-US" dirty="0"/>
              <a:t>the author/character, etc. </a:t>
            </a:r>
            <a:r>
              <a:rPr lang="en-US" dirty="0" smtClean="0"/>
              <a:t>is generally trustworthy?</a:t>
            </a:r>
          </a:p>
          <a:p>
            <a:pPr lvl="2"/>
            <a:r>
              <a:rPr lang="en-US" dirty="0" smtClean="0"/>
              <a:t>Does the </a:t>
            </a:r>
            <a:r>
              <a:rPr lang="en-US" u="sng" dirty="0" smtClean="0"/>
              <a:t>audience</a:t>
            </a:r>
            <a:r>
              <a:rPr lang="en-US" dirty="0" smtClean="0"/>
              <a:t> believe </a:t>
            </a:r>
            <a:r>
              <a:rPr lang="en-US" dirty="0"/>
              <a:t>the author/character, etc. </a:t>
            </a:r>
            <a:r>
              <a:rPr lang="en-US" dirty="0" smtClean="0"/>
              <a:t>is an authority on this speech topic?</a:t>
            </a: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72390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ETHOS Example</a:t>
            </a:r>
            <a:endParaRPr lang="en-US" sz="4800" dirty="0"/>
          </a:p>
        </p:txBody>
      </p:sp>
      <p:pic>
        <p:nvPicPr>
          <p:cNvPr id="4" name="0pYoyQCau5k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28600" y="1295400"/>
            <a:ext cx="8669338" cy="48768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797662" cy="1151965"/>
          </a:xfrm>
        </p:spPr>
        <p:txBody>
          <a:bodyPr>
            <a:normAutofit fontScale="90000"/>
          </a:bodyPr>
          <a:lstStyle/>
          <a:p>
            <a:r>
              <a:rPr lang="en-US" sz="7200" u="sng" dirty="0" smtClean="0"/>
              <a:t>LOGOS</a:t>
            </a:r>
            <a:r>
              <a:rPr lang="en-US" sz="7200" dirty="0"/>
              <a:t/>
            </a:r>
            <a:br>
              <a:rPr lang="en-US" sz="7200" dirty="0"/>
            </a:br>
            <a:r>
              <a:rPr lang="en-US" sz="4000" dirty="0" smtClean="0"/>
              <a:t>Facts &amp; Logic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752600"/>
            <a:ext cx="8382000" cy="3733800"/>
          </a:xfrm>
        </p:spPr>
        <p:txBody>
          <a:bodyPr>
            <a:normAutofit fontScale="92500" lnSpcReduction="10000"/>
          </a:bodyPr>
          <a:lstStyle/>
          <a:p>
            <a:r>
              <a:rPr lang="en-US" sz="3200" b="1" dirty="0" smtClean="0"/>
              <a:t>Logical appeals rely on logic &amp; facts to support a claim.</a:t>
            </a:r>
          </a:p>
          <a:p>
            <a:pPr lvl="1"/>
            <a:r>
              <a:rPr lang="en-US" sz="2900" dirty="0" smtClean="0"/>
              <a:t>Logos </a:t>
            </a:r>
            <a:r>
              <a:rPr lang="en-US" sz="2900" dirty="0"/>
              <a:t>is synonymous with a logical argument.</a:t>
            </a:r>
          </a:p>
          <a:p>
            <a:pPr lvl="2"/>
            <a:r>
              <a:rPr lang="en-US" sz="2500" dirty="0"/>
              <a:t>Does your message make sense?</a:t>
            </a:r>
          </a:p>
          <a:p>
            <a:pPr lvl="2"/>
            <a:r>
              <a:rPr lang="en-US" sz="2500" dirty="0"/>
              <a:t>Is your message based on facts, statistics, and evidence?</a:t>
            </a:r>
          </a:p>
          <a:p>
            <a:pPr lvl="2"/>
            <a:r>
              <a:rPr lang="en-US" sz="2500" dirty="0"/>
              <a:t>Will your call-to-action lead to the desired outcome that you promise?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677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23" y="152400"/>
            <a:ext cx="7239000" cy="701040"/>
          </a:xfrm>
        </p:spPr>
        <p:txBody>
          <a:bodyPr/>
          <a:lstStyle/>
          <a:p>
            <a:r>
              <a:rPr lang="en-US" dirty="0" smtClean="0"/>
              <a:t>LOGOS EXAMPLE</a:t>
            </a:r>
            <a:endParaRPr lang="en-US" dirty="0"/>
          </a:p>
        </p:txBody>
      </p:sp>
      <p:pic>
        <p:nvPicPr>
          <p:cNvPr id="5" name="cE6wIq6vlE4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68275" y="1295400"/>
            <a:ext cx="8763000" cy="492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41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7200" u="sng" dirty="0" err="1" smtClean="0"/>
              <a:t>PAtHOS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4000" dirty="0" smtClean="0"/>
              <a:t>Emotions/Feelings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52400" y="1600200"/>
            <a:ext cx="8458200" cy="4846320"/>
          </a:xfrm>
        </p:spPr>
        <p:txBody>
          <a:bodyPr anchor="t">
            <a:noAutofit/>
          </a:bodyPr>
          <a:lstStyle/>
          <a:p>
            <a:r>
              <a:rPr lang="en-US" sz="2800" b="1" dirty="0" smtClean="0"/>
              <a:t>Emotional appeals present ideas and images that elicit strong feelings.</a:t>
            </a:r>
          </a:p>
          <a:p>
            <a:pPr lvl="1"/>
            <a:r>
              <a:rPr lang="en-US" sz="2400" dirty="0" smtClean="0"/>
              <a:t>Pathos </a:t>
            </a:r>
            <a:r>
              <a:rPr lang="en-US" sz="2400" dirty="0"/>
              <a:t>is the quality of a persuasive presentation which appeals to the emotions of the audience.</a:t>
            </a:r>
          </a:p>
          <a:p>
            <a:pPr lvl="2"/>
            <a:r>
              <a:rPr lang="en-US" sz="1800" dirty="0"/>
              <a:t>Do your words evoke feelings of … love? … sympathy? … fear?</a:t>
            </a:r>
          </a:p>
          <a:p>
            <a:pPr lvl="2"/>
            <a:r>
              <a:rPr lang="en-US" sz="1800" dirty="0"/>
              <a:t>Do your visuals evoke feelings of compassion? … envy?</a:t>
            </a:r>
          </a:p>
          <a:p>
            <a:pPr lvl="2"/>
            <a:r>
              <a:rPr lang="en-US" sz="1800" dirty="0"/>
              <a:t>Does your characterization of the competition evoke feelings of hate? contempt?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691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239000" cy="70104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PATHOS EXAMPLE</a:t>
            </a:r>
            <a:endParaRPr lang="en-US" sz="4800" dirty="0"/>
          </a:p>
        </p:txBody>
      </p:sp>
      <p:pic>
        <p:nvPicPr>
          <p:cNvPr id="4" name="SfAxUpeVhCg"/>
          <p:cNvPicPr>
            <a:picLocks noGrp="1" noRot="1" noChangeAspect="1"/>
          </p:cNvPicPr>
          <p:nvPr>
            <p:ph sz="quarter" idx="13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" y="1143000"/>
            <a:ext cx="8805863" cy="4953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6069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remove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in Event">
  <a:themeElements>
    <a:clrScheme name="Main Event">
      <a:dk1>
        <a:sysClr val="windowText" lastClr="000000"/>
      </a:dk1>
      <a:lt1>
        <a:sysClr val="window" lastClr="FFFFFF"/>
      </a:lt1>
      <a:dk2>
        <a:srgbClr val="424242"/>
      </a:dk2>
      <a:lt2>
        <a:srgbClr val="C8C8C8"/>
      </a:lt2>
      <a:accent1>
        <a:srgbClr val="B80E0F"/>
      </a:accent1>
      <a:accent2>
        <a:srgbClr val="A6987D"/>
      </a:accent2>
      <a:accent3>
        <a:srgbClr val="7F9A71"/>
      </a:accent3>
      <a:accent4>
        <a:srgbClr val="64969F"/>
      </a:accent4>
      <a:accent5>
        <a:srgbClr val="9B75B2"/>
      </a:accent5>
      <a:accent6>
        <a:srgbClr val="80737A"/>
      </a:accent6>
      <a:hlink>
        <a:srgbClr val="F21213"/>
      </a:hlink>
      <a:folHlink>
        <a:srgbClr val="B6A394"/>
      </a:folHlink>
    </a:clrScheme>
    <a:fontScheme name="Main Event">
      <a:maj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Impact" panose="020B080603090205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in Even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blipFill>
          <a:blip xmlns:r="http://schemas.openxmlformats.org/officeDocument/2006/relationships" r:embed="rId1">
            <a:duotone>
              <a:schemeClr val="phClr">
                <a:shade val="88000"/>
                <a:lumMod val="88000"/>
              </a:schemeClr>
              <a:schemeClr val="phClr"/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25400" dist="127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0"/>
        </a:gradFill>
        <a:blipFill>
          <a:blip xmlns:r="http://schemas.openxmlformats.org/officeDocument/2006/relationships" r:embed="rId2">
            <a:duotone>
              <a:schemeClr val="phClr">
                <a:shade val="48000"/>
                <a:satMod val="110000"/>
                <a:lumMod val="40000"/>
              </a:schemeClr>
              <a:schemeClr val="phClr">
                <a:tint val="90000"/>
                <a:lumMod val="10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in Event" id="{AC372BB4-D83D-411E-B849-B641926BA760}" vid="{F1EFBDE3-1A95-4E3D-81AD-1F53D65BEA0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Main Event</Template>
  <TotalTime>391</TotalTime>
  <Words>356</Words>
  <Application>Microsoft Office PowerPoint</Application>
  <PresentationFormat>On-screen Show (4:3)</PresentationFormat>
  <Paragraphs>54</Paragraphs>
  <Slides>12</Slides>
  <Notes>4</Notes>
  <HiddenSlides>0</HiddenSlides>
  <MMClips>4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Impact</vt:lpstr>
      <vt:lpstr>Main Event</vt:lpstr>
      <vt:lpstr>RHETORIC &amp; REBELLION</vt:lpstr>
      <vt:lpstr>Aristotle</vt:lpstr>
      <vt:lpstr>RHETORIC</vt:lpstr>
      <vt:lpstr>ETHos Credibility/Ethics</vt:lpstr>
      <vt:lpstr>ETHOS Example</vt:lpstr>
      <vt:lpstr>LOGOS Facts &amp; Logic</vt:lpstr>
      <vt:lpstr>LOGOS EXAMPLE</vt:lpstr>
      <vt:lpstr>PAtHOS Emotions/Feelings</vt:lpstr>
      <vt:lpstr>PATHOS EXAMPLE</vt:lpstr>
      <vt:lpstr>MORE Rhetorical devices</vt:lpstr>
      <vt:lpstr>ROCKY BALBOA SPEECH</vt:lpstr>
      <vt:lpstr>Annotate the speech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Ethos, pathos &amp; logos</dc:title>
  <dc:creator>Lopez Lopez</dc:creator>
  <cp:lastModifiedBy>Lopez, Salvador</cp:lastModifiedBy>
  <cp:revision>19</cp:revision>
  <dcterms:created xsi:type="dcterms:W3CDTF">2012-09-12T04:09:04Z</dcterms:created>
  <dcterms:modified xsi:type="dcterms:W3CDTF">2018-08-22T20:48:45Z</dcterms:modified>
</cp:coreProperties>
</file>